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5" r:id="rId3"/>
    <p:sldId id="259" r:id="rId4"/>
    <p:sldId id="263"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257CB-F4EE-A46C-1886-2AA7BA6F11DB}" v="20" dt="2022-12-09T04:01:21.484"/>
    <p1510:client id="{2A81AB5E-9B8C-6AF5-23EE-BC2F04036ADA}" v="844" dt="2022-12-10T19:36:32.920"/>
    <p1510:client id="{348A8BB1-B671-CACF-780B-5EFC6B3154DE}" v="693" dt="2022-12-13T05:20:44.210"/>
    <p1510:client id="{4BA6A36A-E809-56DF-ED3C-C9663A268D78}" v="2" dt="2022-12-09T04:40:02.934"/>
    <p1510:client id="{93E8E88D-18E8-18C3-D2A5-502CAE28A0F2}" v="584" dt="2022-12-11T15:45:18.048"/>
    <p1510:client id="{9B244E79-2DD7-4326-BB4B-BEFCA34C631E}" v="1710" dt="2022-10-20T20:06:46.363"/>
    <p1510:client id="{CB74378D-2ADC-872E-56FE-1D8961BD5449}" v="626" dt="2022-12-09T05:17:40.550"/>
    <p1510:client id="{F26CF100-025C-A8BA-524F-30F189A7D4B4}" v="328" dt="2022-12-08T01:01:36.570"/>
    <p1510:client id="{FF92C1EC-B893-C594-3BCD-B1261DDE2250}" v="5050" dt="2022-12-11T00:56:08.8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en Nguyen" userId="S::viennguyen@unomaha.edu::599fd4d5-b025-42a5-a3da-bcd97da4608a" providerId="AD" clId="Web-{2A81AB5E-9B8C-6AF5-23EE-BC2F04036ADA}"/>
    <pc:docChg chg="modSld">
      <pc:chgData name="Vien Nguyen" userId="S::viennguyen@unomaha.edu::599fd4d5-b025-42a5-a3da-bcd97da4608a" providerId="AD" clId="Web-{2A81AB5E-9B8C-6AF5-23EE-BC2F04036ADA}" dt="2022-12-10T19:36:32.920" v="476" actId="1076"/>
      <pc:docMkLst>
        <pc:docMk/>
      </pc:docMkLst>
      <pc:sldChg chg="addSp delSp modSp">
        <pc:chgData name="Vien Nguyen" userId="S::viennguyen@unomaha.edu::599fd4d5-b025-42a5-a3da-bcd97da4608a" providerId="AD" clId="Web-{2A81AB5E-9B8C-6AF5-23EE-BC2F04036ADA}" dt="2022-12-10T19:36:32.920" v="476" actId="1076"/>
        <pc:sldMkLst>
          <pc:docMk/>
          <pc:sldMk cId="1383986769" sldId="262"/>
        </pc:sldMkLst>
        <pc:spChg chg="add mod">
          <ac:chgData name="Vien Nguyen" userId="S::viennguyen@unomaha.edu::599fd4d5-b025-42a5-a3da-bcd97da4608a" providerId="AD" clId="Web-{2A81AB5E-9B8C-6AF5-23EE-BC2F04036ADA}" dt="2022-12-10T19:34:03.147" v="465" actId="1076"/>
          <ac:spMkLst>
            <pc:docMk/>
            <pc:sldMk cId="1383986769" sldId="262"/>
            <ac:spMk id="7" creationId="{EE685534-F91D-826F-0732-20606523A0AF}"/>
          </ac:spMkLst>
        </pc:spChg>
        <pc:spChg chg="mod">
          <ac:chgData name="Vien Nguyen" userId="S::viennguyen@unomaha.edu::599fd4d5-b025-42a5-a3da-bcd97da4608a" providerId="AD" clId="Web-{2A81AB5E-9B8C-6AF5-23EE-BC2F04036ADA}" dt="2022-12-09T05:54:21.871" v="3" actId="1076"/>
          <ac:spMkLst>
            <pc:docMk/>
            <pc:sldMk cId="1383986769" sldId="262"/>
            <ac:spMk id="11" creationId="{551EBFE1-52AA-F75F-BA87-3C0A4A5B616D}"/>
          </ac:spMkLst>
        </pc:spChg>
        <pc:spChg chg="mod">
          <ac:chgData name="Vien Nguyen" userId="S::viennguyen@unomaha.edu::599fd4d5-b025-42a5-a3da-bcd97da4608a" providerId="AD" clId="Web-{2A81AB5E-9B8C-6AF5-23EE-BC2F04036ADA}" dt="2022-12-09T05:54:31.012" v="5" actId="1076"/>
          <ac:spMkLst>
            <pc:docMk/>
            <pc:sldMk cId="1383986769" sldId="262"/>
            <ac:spMk id="12" creationId="{22FAF32E-94A0-6F50-3FC9-7564B5E85C0B}"/>
          </ac:spMkLst>
        </pc:spChg>
        <pc:spChg chg="mod">
          <ac:chgData name="Vien Nguyen" userId="S::viennguyen@unomaha.edu::599fd4d5-b025-42a5-a3da-bcd97da4608a" providerId="AD" clId="Web-{2A81AB5E-9B8C-6AF5-23EE-BC2F04036ADA}" dt="2022-12-09T06:03:02.476" v="323" actId="1076"/>
          <ac:spMkLst>
            <pc:docMk/>
            <pc:sldMk cId="1383986769" sldId="262"/>
            <ac:spMk id="16" creationId="{E028F087-63E4-11C9-294C-C1C73516DC60}"/>
          </ac:spMkLst>
        </pc:spChg>
        <pc:spChg chg="add mod">
          <ac:chgData name="Vien Nguyen" userId="S::viennguyen@unomaha.edu::599fd4d5-b025-42a5-a3da-bcd97da4608a" providerId="AD" clId="Web-{2A81AB5E-9B8C-6AF5-23EE-BC2F04036ADA}" dt="2022-12-10T19:34:05.256" v="466" actId="1076"/>
          <ac:spMkLst>
            <pc:docMk/>
            <pc:sldMk cId="1383986769" sldId="262"/>
            <ac:spMk id="17" creationId="{969CE8A5-A4DA-781A-E010-9D9675114AEB}"/>
          </ac:spMkLst>
        </pc:spChg>
        <pc:spChg chg="mod">
          <ac:chgData name="Vien Nguyen" userId="S::viennguyen@unomaha.edu::599fd4d5-b025-42a5-a3da-bcd97da4608a" providerId="AD" clId="Web-{2A81AB5E-9B8C-6AF5-23EE-BC2F04036ADA}" dt="2022-12-10T19:32:02.581" v="430" actId="1076"/>
          <ac:spMkLst>
            <pc:docMk/>
            <pc:sldMk cId="1383986769" sldId="262"/>
            <ac:spMk id="22" creationId="{E2F4246E-658D-A03F-EF6C-FE3F0850E5A4}"/>
          </ac:spMkLst>
        </pc:spChg>
        <pc:spChg chg="mod">
          <ac:chgData name="Vien Nguyen" userId="S::viennguyen@unomaha.edu::599fd4d5-b025-42a5-a3da-bcd97da4608a" providerId="AD" clId="Web-{2A81AB5E-9B8C-6AF5-23EE-BC2F04036ADA}" dt="2022-12-10T19:34:13.069" v="469" actId="1076"/>
          <ac:spMkLst>
            <pc:docMk/>
            <pc:sldMk cId="1383986769" sldId="262"/>
            <ac:spMk id="23" creationId="{2E3D8D24-96E8-5CDB-F94F-327511A4AEDD}"/>
          </ac:spMkLst>
        </pc:spChg>
        <pc:spChg chg="add mod">
          <ac:chgData name="Vien Nguyen" userId="S::viennguyen@unomaha.edu::599fd4d5-b025-42a5-a3da-bcd97da4608a" providerId="AD" clId="Web-{2A81AB5E-9B8C-6AF5-23EE-BC2F04036ADA}" dt="2022-12-09T06:22:44.638" v="405" actId="1076"/>
          <ac:spMkLst>
            <pc:docMk/>
            <pc:sldMk cId="1383986769" sldId="262"/>
            <ac:spMk id="24" creationId="{15CCB624-D706-75D4-9A00-D9220D0048F9}"/>
          </ac:spMkLst>
        </pc:spChg>
        <pc:spChg chg="add del mod">
          <ac:chgData name="Vien Nguyen" userId="S::viennguyen@unomaha.edu::599fd4d5-b025-42a5-a3da-bcd97da4608a" providerId="AD" clId="Web-{2A81AB5E-9B8C-6AF5-23EE-BC2F04036ADA}" dt="2022-12-10T19:16:37.828" v="413"/>
          <ac:spMkLst>
            <pc:docMk/>
            <pc:sldMk cId="1383986769" sldId="262"/>
            <ac:spMk id="27" creationId="{E072B8D4-DBFE-DA8C-420C-B60DD27586E0}"/>
          </ac:spMkLst>
        </pc:spChg>
        <pc:spChg chg="mod">
          <ac:chgData name="Vien Nguyen" userId="S::viennguyen@unomaha.edu::599fd4d5-b025-42a5-a3da-bcd97da4608a" providerId="AD" clId="Web-{2A81AB5E-9B8C-6AF5-23EE-BC2F04036ADA}" dt="2022-12-10T19:33:24.115" v="456" actId="1076"/>
          <ac:spMkLst>
            <pc:docMk/>
            <pc:sldMk cId="1383986769" sldId="262"/>
            <ac:spMk id="31" creationId="{22AE2B89-3135-C316-EF38-123E92AA2A81}"/>
          </ac:spMkLst>
        </pc:spChg>
        <pc:picChg chg="mod">
          <ac:chgData name="Vien Nguyen" userId="S::viennguyen@unomaha.edu::599fd4d5-b025-42a5-a3da-bcd97da4608a" providerId="AD" clId="Web-{2A81AB5E-9B8C-6AF5-23EE-BC2F04036ADA}" dt="2022-12-10T19:33:19.817" v="455" actId="1076"/>
          <ac:picMkLst>
            <pc:docMk/>
            <pc:sldMk cId="1383986769" sldId="262"/>
            <ac:picMk id="8" creationId="{5A4EB353-915D-69E9-39A5-3C0D26B1B6DB}"/>
          </ac:picMkLst>
        </pc:picChg>
        <pc:picChg chg="mod">
          <ac:chgData name="Vien Nguyen" userId="S::viennguyen@unomaha.edu::599fd4d5-b025-42a5-a3da-bcd97da4608a" providerId="AD" clId="Web-{2A81AB5E-9B8C-6AF5-23EE-BC2F04036ADA}" dt="2022-12-09T05:54:32.324" v="6" actId="1076"/>
          <ac:picMkLst>
            <pc:docMk/>
            <pc:sldMk cId="1383986769" sldId="262"/>
            <ac:picMk id="10" creationId="{0DFFAF96-8ABB-B6A2-B365-3AB8EF88EB5D}"/>
          </ac:picMkLst>
        </pc:picChg>
        <pc:picChg chg="mod">
          <ac:chgData name="Vien Nguyen" userId="S::viennguyen@unomaha.edu::599fd4d5-b025-42a5-a3da-bcd97da4608a" providerId="AD" clId="Web-{2A81AB5E-9B8C-6AF5-23EE-BC2F04036ADA}" dt="2022-12-10T19:34:19.913" v="472" actId="1076"/>
          <ac:picMkLst>
            <pc:docMk/>
            <pc:sldMk cId="1383986769" sldId="262"/>
            <ac:picMk id="15" creationId="{0426716D-F623-CBE3-BB8D-8860813D4A00}"/>
          </ac:picMkLst>
        </pc:picChg>
        <pc:picChg chg="mod">
          <ac:chgData name="Vien Nguyen" userId="S::viennguyen@unomaha.edu::599fd4d5-b025-42a5-a3da-bcd97da4608a" providerId="AD" clId="Web-{2A81AB5E-9B8C-6AF5-23EE-BC2F04036ADA}" dt="2022-12-10T19:34:14.803" v="470" actId="1076"/>
          <ac:picMkLst>
            <pc:docMk/>
            <pc:sldMk cId="1383986769" sldId="262"/>
            <ac:picMk id="18" creationId="{98B78DC1-F483-E07A-FAB3-580B214795EA}"/>
          </ac:picMkLst>
        </pc:picChg>
        <pc:picChg chg="mod">
          <ac:chgData name="Vien Nguyen" userId="S::viennguyen@unomaha.edu::599fd4d5-b025-42a5-a3da-bcd97da4608a" providerId="AD" clId="Web-{2A81AB5E-9B8C-6AF5-23EE-BC2F04036ADA}" dt="2022-12-09T05:54:18.418" v="2" actId="1076"/>
          <ac:picMkLst>
            <pc:docMk/>
            <pc:sldMk cId="1383986769" sldId="262"/>
            <ac:picMk id="19" creationId="{2BA8E25C-1E86-36E6-23AE-907CF0042F97}"/>
          </ac:picMkLst>
        </pc:picChg>
        <pc:picChg chg="mod">
          <ac:chgData name="Vien Nguyen" userId="S::viennguyen@unomaha.edu::599fd4d5-b025-42a5-a3da-bcd97da4608a" providerId="AD" clId="Web-{2A81AB5E-9B8C-6AF5-23EE-BC2F04036ADA}" dt="2022-12-10T19:33:56.428" v="463" actId="1076"/>
          <ac:picMkLst>
            <pc:docMk/>
            <pc:sldMk cId="1383986769" sldId="262"/>
            <ac:picMk id="32" creationId="{5F6AB0DC-9AA7-724A-3BD9-E9CBB29820FE}"/>
          </ac:picMkLst>
        </pc:picChg>
        <pc:picChg chg="add del mod">
          <ac:chgData name="Vien Nguyen" userId="S::viennguyen@unomaha.edu::599fd4d5-b025-42a5-a3da-bcd97da4608a" providerId="AD" clId="Web-{2A81AB5E-9B8C-6AF5-23EE-BC2F04036ADA}" dt="2022-12-10T19:31:32.331" v="422"/>
          <ac:picMkLst>
            <pc:docMk/>
            <pc:sldMk cId="1383986769" sldId="262"/>
            <ac:picMk id="34" creationId="{8479E3B6-C0AC-B5E9-EA01-06E951D438F0}"/>
          </ac:picMkLst>
        </pc:picChg>
        <pc:picChg chg="add mod">
          <ac:chgData name="Vien Nguyen" userId="S::viennguyen@unomaha.edu::599fd4d5-b025-42a5-a3da-bcd97da4608a" providerId="AD" clId="Web-{2A81AB5E-9B8C-6AF5-23EE-BC2F04036ADA}" dt="2022-12-10T19:34:16.491" v="471" actId="1076"/>
          <ac:picMkLst>
            <pc:docMk/>
            <pc:sldMk cId="1383986769" sldId="262"/>
            <ac:picMk id="36" creationId="{20B1C34E-D343-BFE6-5BC6-0CA95DF08E6E}"/>
          </ac:picMkLst>
        </pc:picChg>
        <pc:picChg chg="add mod">
          <ac:chgData name="Vien Nguyen" userId="S::viennguyen@unomaha.edu::599fd4d5-b025-42a5-a3da-bcd97da4608a" providerId="AD" clId="Web-{2A81AB5E-9B8C-6AF5-23EE-BC2F04036ADA}" dt="2022-12-10T19:36:32.920" v="476" actId="1076"/>
          <ac:picMkLst>
            <pc:docMk/>
            <pc:sldMk cId="1383986769" sldId="262"/>
            <ac:picMk id="38" creationId="{A8B6AABA-6DF5-82DC-4701-C3DF99BCB112}"/>
          </ac:picMkLst>
        </pc:picChg>
      </pc:sldChg>
    </pc:docChg>
  </pc:docChgLst>
  <pc:docChgLst>
    <pc:chgData name="Emily Overend" userId="S::eoverend@unomaha.edu::0725cacd-58a5-4a00-9e2d-78f10336f543" providerId="AD" clId="Web-{FF92C1EC-B893-C594-3BCD-B1261DDE2250}"/>
    <pc:docChg chg="modSld">
      <pc:chgData name="Emily Overend" userId="S::eoverend@unomaha.edu::0725cacd-58a5-4a00-9e2d-78f10336f543" providerId="AD" clId="Web-{FF92C1EC-B893-C594-3BCD-B1261DDE2250}" dt="2022-12-11T00:56:08.805" v="2606" actId="1076"/>
      <pc:docMkLst>
        <pc:docMk/>
      </pc:docMkLst>
      <pc:sldChg chg="addSp modSp">
        <pc:chgData name="Emily Overend" userId="S::eoverend@unomaha.edu::0725cacd-58a5-4a00-9e2d-78f10336f543" providerId="AD" clId="Web-{FF92C1EC-B893-C594-3BCD-B1261DDE2250}" dt="2022-12-11T00:56:08.805" v="2606" actId="1076"/>
        <pc:sldMkLst>
          <pc:docMk/>
          <pc:sldMk cId="1383986769" sldId="262"/>
        </pc:sldMkLst>
        <pc:spChg chg="mod">
          <ac:chgData name="Emily Overend" userId="S::eoverend@unomaha.edu::0725cacd-58a5-4a00-9e2d-78f10336f543" providerId="AD" clId="Web-{FF92C1EC-B893-C594-3BCD-B1261DDE2250}" dt="2022-12-11T00:23:03.404" v="2531" actId="1076"/>
          <ac:spMkLst>
            <pc:docMk/>
            <pc:sldMk cId="1383986769" sldId="262"/>
            <ac:spMk id="2" creationId="{1A182D13-3369-2A1E-A0C4-C332953B16C0}"/>
          </ac:spMkLst>
        </pc:spChg>
        <pc:spChg chg="mod">
          <ac:chgData name="Emily Overend" userId="S::eoverend@unomaha.edu::0725cacd-58a5-4a00-9e2d-78f10336f543" providerId="AD" clId="Web-{FF92C1EC-B893-C594-3BCD-B1261DDE2250}" dt="2022-12-10T23:35:58.726" v="1820" actId="20577"/>
          <ac:spMkLst>
            <pc:docMk/>
            <pc:sldMk cId="1383986769" sldId="262"/>
            <ac:spMk id="3" creationId="{A766C814-48E7-2EA5-4DED-FAC45C4B397C}"/>
          </ac:spMkLst>
        </pc:spChg>
        <pc:spChg chg="mod">
          <ac:chgData name="Emily Overend" userId="S::eoverend@unomaha.edu::0725cacd-58a5-4a00-9e2d-78f10336f543" providerId="AD" clId="Web-{FF92C1EC-B893-C594-3BCD-B1261DDE2250}" dt="2022-12-10T22:10:39.726" v="621" actId="1076"/>
          <ac:spMkLst>
            <pc:docMk/>
            <pc:sldMk cId="1383986769" sldId="262"/>
            <ac:spMk id="4" creationId="{A4D72821-C871-14F3-93F7-AB6E151A492F}"/>
          </ac:spMkLst>
        </pc:spChg>
        <pc:spChg chg="mod">
          <ac:chgData name="Emily Overend" userId="S::eoverend@unomaha.edu::0725cacd-58a5-4a00-9e2d-78f10336f543" providerId="AD" clId="Web-{FF92C1EC-B893-C594-3BCD-B1261DDE2250}" dt="2022-12-11T00:26:07.679" v="2544" actId="1076"/>
          <ac:spMkLst>
            <pc:docMk/>
            <pc:sldMk cId="1383986769" sldId="262"/>
            <ac:spMk id="7" creationId="{EE685534-F91D-826F-0732-20606523A0AF}"/>
          </ac:spMkLst>
        </pc:spChg>
        <pc:spChg chg="mod">
          <ac:chgData name="Emily Overend" userId="S::eoverend@unomaha.edu::0725cacd-58a5-4a00-9e2d-78f10336f543" providerId="AD" clId="Web-{FF92C1EC-B893-C594-3BCD-B1261DDE2250}" dt="2022-12-10T23:17:15.956" v="1319" actId="20577"/>
          <ac:spMkLst>
            <pc:docMk/>
            <pc:sldMk cId="1383986769" sldId="262"/>
            <ac:spMk id="9" creationId="{D6CEC42B-B37A-4E40-AB3F-E3D2A1AAC943}"/>
          </ac:spMkLst>
        </pc:spChg>
        <pc:spChg chg="mod">
          <ac:chgData name="Emily Overend" userId="S::eoverend@unomaha.edu::0725cacd-58a5-4a00-9e2d-78f10336f543" providerId="AD" clId="Web-{FF92C1EC-B893-C594-3BCD-B1261DDE2250}" dt="2022-12-11T00:42:04.718" v="2564" actId="20577"/>
          <ac:spMkLst>
            <pc:docMk/>
            <pc:sldMk cId="1383986769" sldId="262"/>
            <ac:spMk id="11" creationId="{551EBFE1-52AA-F75F-BA87-3C0A4A5B616D}"/>
          </ac:spMkLst>
        </pc:spChg>
        <pc:spChg chg="mod">
          <ac:chgData name="Emily Overend" userId="S::eoverend@unomaha.edu::0725cacd-58a5-4a00-9e2d-78f10336f543" providerId="AD" clId="Web-{FF92C1EC-B893-C594-3BCD-B1261DDE2250}" dt="2022-12-10T20:22:58.433" v="295" actId="1076"/>
          <ac:spMkLst>
            <pc:docMk/>
            <pc:sldMk cId="1383986769" sldId="262"/>
            <ac:spMk id="12" creationId="{22FAF32E-94A0-6F50-3FC9-7564B5E85C0B}"/>
          </ac:spMkLst>
        </pc:spChg>
        <pc:spChg chg="mod">
          <ac:chgData name="Emily Overend" userId="S::eoverend@unomaha.edu::0725cacd-58a5-4a00-9e2d-78f10336f543" providerId="AD" clId="Web-{FF92C1EC-B893-C594-3BCD-B1261DDE2250}" dt="2022-12-10T23:56:08.539" v="2094" actId="20577"/>
          <ac:spMkLst>
            <pc:docMk/>
            <pc:sldMk cId="1383986769" sldId="262"/>
            <ac:spMk id="16" creationId="{E028F087-63E4-11C9-294C-C1C73516DC60}"/>
          </ac:spMkLst>
        </pc:spChg>
        <pc:spChg chg="mod">
          <ac:chgData name="Emily Overend" userId="S::eoverend@unomaha.edu::0725cacd-58a5-4a00-9e2d-78f10336f543" providerId="AD" clId="Web-{FF92C1EC-B893-C594-3BCD-B1261DDE2250}" dt="2022-12-11T00:26:04.147" v="2543" actId="1076"/>
          <ac:spMkLst>
            <pc:docMk/>
            <pc:sldMk cId="1383986769" sldId="262"/>
            <ac:spMk id="17" creationId="{969CE8A5-A4DA-781A-E010-9D9675114AEB}"/>
          </ac:spMkLst>
        </pc:spChg>
        <pc:spChg chg="mod">
          <ac:chgData name="Emily Overend" userId="S::eoverend@unomaha.edu::0725cacd-58a5-4a00-9e2d-78f10336f543" providerId="AD" clId="Web-{FF92C1EC-B893-C594-3BCD-B1261DDE2250}" dt="2022-12-11T00:34:56.606" v="2551" actId="20577"/>
          <ac:spMkLst>
            <pc:docMk/>
            <pc:sldMk cId="1383986769" sldId="262"/>
            <ac:spMk id="20" creationId="{4AC85FEE-D228-DAB2-B87C-D31ED265CB63}"/>
          </ac:spMkLst>
        </pc:spChg>
        <pc:spChg chg="mod">
          <ac:chgData name="Emily Overend" userId="S::eoverend@unomaha.edu::0725cacd-58a5-4a00-9e2d-78f10336f543" providerId="AD" clId="Web-{FF92C1EC-B893-C594-3BCD-B1261DDE2250}" dt="2022-12-11T00:12:02.336" v="2458" actId="14100"/>
          <ac:spMkLst>
            <pc:docMk/>
            <pc:sldMk cId="1383986769" sldId="262"/>
            <ac:spMk id="21" creationId="{9B58D21B-87C4-350E-E2F9-5A4B35B8128D}"/>
          </ac:spMkLst>
        </pc:spChg>
        <pc:spChg chg="mod">
          <ac:chgData name="Emily Overend" userId="S::eoverend@unomaha.edu::0725cacd-58a5-4a00-9e2d-78f10336f543" providerId="AD" clId="Web-{FF92C1EC-B893-C594-3BCD-B1261DDE2250}" dt="2022-12-10T23:15:16.954" v="1290" actId="1076"/>
          <ac:spMkLst>
            <pc:docMk/>
            <pc:sldMk cId="1383986769" sldId="262"/>
            <ac:spMk id="22" creationId="{E2F4246E-658D-A03F-EF6C-FE3F0850E5A4}"/>
          </ac:spMkLst>
        </pc:spChg>
        <pc:spChg chg="mod">
          <ac:chgData name="Emily Overend" userId="S::eoverend@unomaha.edu::0725cacd-58a5-4a00-9e2d-78f10336f543" providerId="AD" clId="Web-{FF92C1EC-B893-C594-3BCD-B1261DDE2250}" dt="2022-12-10T23:15:32.907" v="1292" actId="1076"/>
          <ac:spMkLst>
            <pc:docMk/>
            <pc:sldMk cId="1383986769" sldId="262"/>
            <ac:spMk id="23" creationId="{2E3D8D24-96E8-5CDB-F94F-327511A4AEDD}"/>
          </ac:spMkLst>
        </pc:spChg>
        <pc:spChg chg="mod">
          <ac:chgData name="Emily Overend" userId="S::eoverend@unomaha.edu::0725cacd-58a5-4a00-9e2d-78f10336f543" providerId="AD" clId="Web-{FF92C1EC-B893-C594-3BCD-B1261DDE2250}" dt="2022-12-11T00:23:21.030" v="2533" actId="20577"/>
          <ac:spMkLst>
            <pc:docMk/>
            <pc:sldMk cId="1383986769" sldId="262"/>
            <ac:spMk id="24" creationId="{15CCB624-D706-75D4-9A00-D9220D0048F9}"/>
          </ac:spMkLst>
        </pc:spChg>
        <pc:spChg chg="mod">
          <ac:chgData name="Emily Overend" userId="S::eoverend@unomaha.edu::0725cacd-58a5-4a00-9e2d-78f10336f543" providerId="AD" clId="Web-{FF92C1EC-B893-C594-3BCD-B1261DDE2250}" dt="2022-12-10T23:37:39.902" v="1845" actId="20577"/>
          <ac:spMkLst>
            <pc:docMk/>
            <pc:sldMk cId="1383986769" sldId="262"/>
            <ac:spMk id="25" creationId="{16572D0F-58C7-A7AA-7C2A-640AAB7CC2A5}"/>
          </ac:spMkLst>
        </pc:spChg>
        <pc:spChg chg="mod">
          <ac:chgData name="Emily Overend" userId="S::eoverend@unomaha.edu::0725cacd-58a5-4a00-9e2d-78f10336f543" providerId="AD" clId="Web-{FF92C1EC-B893-C594-3BCD-B1261DDE2250}" dt="2022-12-10T22:53:39.069" v="1269" actId="1076"/>
          <ac:spMkLst>
            <pc:docMk/>
            <pc:sldMk cId="1383986769" sldId="262"/>
            <ac:spMk id="26" creationId="{A2E1177E-A325-6A8A-E6A7-F5DF66C92B20}"/>
          </ac:spMkLst>
        </pc:spChg>
        <pc:spChg chg="add mod">
          <ac:chgData name="Emily Overend" userId="S::eoverend@unomaha.edu::0725cacd-58a5-4a00-9e2d-78f10336f543" providerId="AD" clId="Web-{FF92C1EC-B893-C594-3BCD-B1261DDE2250}" dt="2022-12-11T00:22:57.810" v="2530" actId="1076"/>
          <ac:spMkLst>
            <pc:docMk/>
            <pc:sldMk cId="1383986769" sldId="262"/>
            <ac:spMk id="27" creationId="{2C77242A-6941-6C9F-958F-A1667B90DD54}"/>
          </ac:spMkLst>
        </pc:spChg>
        <pc:spChg chg="mod">
          <ac:chgData name="Emily Overend" userId="S::eoverend@unomaha.edu::0725cacd-58a5-4a00-9e2d-78f10336f543" providerId="AD" clId="Web-{FF92C1EC-B893-C594-3BCD-B1261DDE2250}" dt="2022-12-10T20:25:32.056" v="307" actId="1076"/>
          <ac:spMkLst>
            <pc:docMk/>
            <pc:sldMk cId="1383986769" sldId="262"/>
            <ac:spMk id="29" creationId="{73DE9DA7-E5A4-6EF0-AF89-F3998F8F855C}"/>
          </ac:spMkLst>
        </pc:spChg>
        <pc:spChg chg="mod">
          <ac:chgData name="Emily Overend" userId="S::eoverend@unomaha.edu::0725cacd-58a5-4a00-9e2d-78f10336f543" providerId="AD" clId="Web-{FF92C1EC-B893-C594-3BCD-B1261DDE2250}" dt="2022-12-11T00:42:24.500" v="2567" actId="1076"/>
          <ac:spMkLst>
            <pc:docMk/>
            <pc:sldMk cId="1383986769" sldId="262"/>
            <ac:spMk id="30" creationId="{B53EB122-304D-4375-4216-ADC654794AD5}"/>
          </ac:spMkLst>
        </pc:spChg>
        <pc:spChg chg="add mod">
          <ac:chgData name="Emily Overend" userId="S::eoverend@unomaha.edu::0725cacd-58a5-4a00-9e2d-78f10336f543" providerId="AD" clId="Web-{FF92C1EC-B893-C594-3BCD-B1261DDE2250}" dt="2022-12-11T00:55:29.710" v="2581" actId="1076"/>
          <ac:spMkLst>
            <pc:docMk/>
            <pc:sldMk cId="1383986769" sldId="262"/>
            <ac:spMk id="34" creationId="{064CD31B-D519-C37E-E113-202205F43042}"/>
          </ac:spMkLst>
        </pc:spChg>
        <pc:spChg chg="add mod">
          <ac:chgData name="Emily Overend" userId="S::eoverend@unomaha.edu::0725cacd-58a5-4a00-9e2d-78f10336f543" providerId="AD" clId="Web-{FF92C1EC-B893-C594-3BCD-B1261DDE2250}" dt="2022-12-11T00:56:08.805" v="2606" actId="1076"/>
          <ac:spMkLst>
            <pc:docMk/>
            <pc:sldMk cId="1383986769" sldId="262"/>
            <ac:spMk id="39" creationId="{D35F0637-6213-4677-28BE-8786FB4D572B}"/>
          </ac:spMkLst>
        </pc:spChg>
        <pc:picChg chg="mod">
          <ac:chgData name="Emily Overend" userId="S::eoverend@unomaha.edu::0725cacd-58a5-4a00-9e2d-78f10336f543" providerId="AD" clId="Web-{FF92C1EC-B893-C594-3BCD-B1261DDE2250}" dt="2022-12-11T00:26:22.117" v="2548" actId="1076"/>
          <ac:picMkLst>
            <pc:docMk/>
            <pc:sldMk cId="1383986769" sldId="262"/>
            <ac:picMk id="5" creationId="{AFB30E22-B1FB-7225-40CB-6F35FB87FBF6}"/>
          </ac:picMkLst>
        </pc:picChg>
        <pc:picChg chg="mod">
          <ac:chgData name="Emily Overend" userId="S::eoverend@unomaha.edu::0725cacd-58a5-4a00-9e2d-78f10336f543" providerId="AD" clId="Web-{FF92C1EC-B893-C594-3BCD-B1261DDE2250}" dt="2022-12-11T00:20:32.587" v="2485" actId="1076"/>
          <ac:picMkLst>
            <pc:docMk/>
            <pc:sldMk cId="1383986769" sldId="262"/>
            <ac:picMk id="6" creationId="{D099FAEA-D44F-69B4-89D5-C4BE5FF61597}"/>
          </ac:picMkLst>
        </pc:picChg>
        <pc:picChg chg="mod">
          <ac:chgData name="Emily Overend" userId="S::eoverend@unomaha.edu::0725cacd-58a5-4a00-9e2d-78f10336f543" providerId="AD" clId="Web-{FF92C1EC-B893-C594-3BCD-B1261DDE2250}" dt="2022-12-10T22:10:49.476" v="622" actId="1076"/>
          <ac:picMkLst>
            <pc:docMk/>
            <pc:sldMk cId="1383986769" sldId="262"/>
            <ac:picMk id="8" creationId="{5A4EB353-915D-69E9-39A5-3C0D26B1B6DB}"/>
          </ac:picMkLst>
        </pc:picChg>
        <pc:picChg chg="mod">
          <ac:chgData name="Emily Overend" userId="S::eoverend@unomaha.edu::0725cacd-58a5-4a00-9e2d-78f10336f543" providerId="AD" clId="Web-{FF92C1EC-B893-C594-3BCD-B1261DDE2250}" dt="2022-12-10T20:26:02.134" v="312" actId="1076"/>
          <ac:picMkLst>
            <pc:docMk/>
            <pc:sldMk cId="1383986769" sldId="262"/>
            <ac:picMk id="10" creationId="{0DFFAF96-8ABB-B6A2-B365-3AB8EF88EB5D}"/>
          </ac:picMkLst>
        </pc:picChg>
        <pc:picChg chg="mod">
          <ac:chgData name="Emily Overend" userId="S::eoverend@unomaha.edu::0725cacd-58a5-4a00-9e2d-78f10336f543" providerId="AD" clId="Web-{FF92C1EC-B893-C594-3BCD-B1261DDE2250}" dt="2022-12-10T22:53:49.976" v="1271" actId="1076"/>
          <ac:picMkLst>
            <pc:docMk/>
            <pc:sldMk cId="1383986769" sldId="262"/>
            <ac:picMk id="13" creationId="{D93C0F16-917F-C4F4-2AF0-157C9164D6AD}"/>
          </ac:picMkLst>
        </pc:picChg>
        <pc:picChg chg="mod">
          <ac:chgData name="Emily Overend" userId="S::eoverend@unomaha.edu::0725cacd-58a5-4a00-9e2d-78f10336f543" providerId="AD" clId="Web-{FF92C1EC-B893-C594-3BCD-B1261DDE2250}" dt="2022-12-11T00:11:01.271" v="2437" actId="1076"/>
          <ac:picMkLst>
            <pc:docMk/>
            <pc:sldMk cId="1383986769" sldId="262"/>
            <ac:picMk id="14" creationId="{DEBB372C-0720-CCAB-15BC-C079D8B25326}"/>
          </ac:picMkLst>
        </pc:picChg>
        <pc:picChg chg="mod">
          <ac:chgData name="Emily Overend" userId="S::eoverend@unomaha.edu::0725cacd-58a5-4a00-9e2d-78f10336f543" providerId="AD" clId="Web-{FF92C1EC-B893-C594-3BCD-B1261DDE2250}" dt="2022-12-10T23:15:40.923" v="1293" actId="1076"/>
          <ac:picMkLst>
            <pc:docMk/>
            <pc:sldMk cId="1383986769" sldId="262"/>
            <ac:picMk id="18" creationId="{98B78DC1-F483-E07A-FAB3-580B214795EA}"/>
          </ac:picMkLst>
        </pc:picChg>
        <pc:picChg chg="mod">
          <ac:chgData name="Emily Overend" userId="S::eoverend@unomaha.edu::0725cacd-58a5-4a00-9e2d-78f10336f543" providerId="AD" clId="Web-{FF92C1EC-B893-C594-3BCD-B1261DDE2250}" dt="2022-12-10T20:25:27.369" v="306" actId="1076"/>
          <ac:picMkLst>
            <pc:docMk/>
            <pc:sldMk cId="1383986769" sldId="262"/>
            <ac:picMk id="19" creationId="{2BA8E25C-1E86-36E6-23AE-907CF0042F97}"/>
          </ac:picMkLst>
        </pc:picChg>
        <pc:picChg chg="mod">
          <ac:chgData name="Emily Overend" userId="S::eoverend@unomaha.edu::0725cacd-58a5-4a00-9e2d-78f10336f543" providerId="AD" clId="Web-{FF92C1EC-B893-C594-3BCD-B1261DDE2250}" dt="2022-12-11T00:25:58.522" v="2542" actId="1076"/>
          <ac:picMkLst>
            <pc:docMk/>
            <pc:sldMk cId="1383986769" sldId="262"/>
            <ac:picMk id="32" creationId="{5F6AB0DC-9AA7-724A-3BD9-E9CBB29820FE}"/>
          </ac:picMkLst>
        </pc:picChg>
        <pc:picChg chg="mod">
          <ac:chgData name="Emily Overend" userId="S::eoverend@unomaha.edu::0725cacd-58a5-4a00-9e2d-78f10336f543" providerId="AD" clId="Web-{FF92C1EC-B893-C594-3BCD-B1261DDE2250}" dt="2022-12-11T00:25:51.506" v="2541" actId="14100"/>
          <ac:picMkLst>
            <pc:docMk/>
            <pc:sldMk cId="1383986769" sldId="262"/>
            <ac:picMk id="36" creationId="{20B1C34E-D343-BFE6-5BC6-0CA95DF08E6E}"/>
          </ac:picMkLst>
        </pc:picChg>
        <pc:picChg chg="mod">
          <ac:chgData name="Emily Overend" userId="S::eoverend@unomaha.edu::0725cacd-58a5-4a00-9e2d-78f10336f543" providerId="AD" clId="Web-{FF92C1EC-B893-C594-3BCD-B1261DDE2250}" dt="2022-12-11T00:42:16.703" v="2566" actId="1076"/>
          <ac:picMkLst>
            <pc:docMk/>
            <pc:sldMk cId="1383986769" sldId="262"/>
            <ac:picMk id="38" creationId="{A8B6AABA-6DF5-82DC-4701-C3DF99BCB112}"/>
          </ac:picMkLst>
        </pc:picChg>
      </pc:sldChg>
    </pc:docChg>
  </pc:docChgLst>
  <pc:docChgLst>
    <pc:chgData name="Vien Nguyen" userId="S::viennguyen@unomaha.edu::599fd4d5-b025-42a5-a3da-bcd97da4608a" providerId="AD" clId="Web-{00A257CB-F4EE-A46C-1886-2AA7BA6F11DB}"/>
    <pc:docChg chg="addSld modSld">
      <pc:chgData name="Vien Nguyen" userId="S::viennguyen@unomaha.edu::599fd4d5-b025-42a5-a3da-bcd97da4608a" providerId="AD" clId="Web-{00A257CB-F4EE-A46C-1886-2AA7BA6F11DB}" dt="2022-12-09T04:01:21.484" v="16"/>
      <pc:docMkLst>
        <pc:docMk/>
      </pc:docMkLst>
      <pc:sldChg chg="addSp delSp modSp">
        <pc:chgData name="Vien Nguyen" userId="S::viennguyen@unomaha.edu::599fd4d5-b025-42a5-a3da-bcd97da4608a" providerId="AD" clId="Web-{00A257CB-F4EE-A46C-1886-2AA7BA6F11DB}" dt="2022-12-08T03:17:10.102" v="12" actId="14100"/>
        <pc:sldMkLst>
          <pc:docMk/>
          <pc:sldMk cId="1383986769" sldId="262"/>
        </pc:sldMkLst>
        <pc:spChg chg="mod">
          <ac:chgData name="Vien Nguyen" userId="S::viennguyen@unomaha.edu::599fd4d5-b025-42a5-a3da-bcd97da4608a" providerId="AD" clId="Web-{00A257CB-F4EE-A46C-1886-2AA7BA6F11DB}" dt="2022-12-08T03:17:10.102" v="12" actId="14100"/>
          <ac:spMkLst>
            <pc:docMk/>
            <pc:sldMk cId="1383986769" sldId="262"/>
            <ac:spMk id="3" creationId="{A766C814-48E7-2EA5-4DED-FAC45C4B397C}"/>
          </ac:spMkLst>
        </pc:spChg>
        <pc:spChg chg="del">
          <ac:chgData name="Vien Nguyen" userId="S::viennguyen@unomaha.edu::599fd4d5-b025-42a5-a3da-bcd97da4608a" providerId="AD" clId="Web-{00A257CB-F4EE-A46C-1886-2AA7BA6F11DB}" dt="2022-12-08T03:15:35.381" v="10"/>
          <ac:spMkLst>
            <pc:docMk/>
            <pc:sldMk cId="1383986769" sldId="262"/>
            <ac:spMk id="38" creationId="{35FC8792-DF41-47E5-B5CA-D257AE8F1663}"/>
          </ac:spMkLst>
        </pc:spChg>
        <pc:picChg chg="add mod">
          <ac:chgData name="Vien Nguyen" userId="S::viennguyen@unomaha.edu::599fd4d5-b025-42a5-a3da-bcd97da4608a" providerId="AD" clId="Web-{00A257CB-F4EE-A46C-1886-2AA7BA6F11DB}" dt="2022-12-08T03:01:24.034" v="3" actId="1076"/>
          <ac:picMkLst>
            <pc:docMk/>
            <pc:sldMk cId="1383986769" sldId="262"/>
            <ac:picMk id="13" creationId="{D93C0F16-917F-C4F4-2AF0-157C9164D6AD}"/>
          </ac:picMkLst>
        </pc:picChg>
        <pc:picChg chg="add mod">
          <ac:chgData name="Vien Nguyen" userId="S::viennguyen@unomaha.edu::599fd4d5-b025-42a5-a3da-bcd97da4608a" providerId="AD" clId="Web-{00A257CB-F4EE-A46C-1886-2AA7BA6F11DB}" dt="2022-12-08T03:15:28.584" v="9" actId="1076"/>
          <ac:picMkLst>
            <pc:docMk/>
            <pc:sldMk cId="1383986769" sldId="262"/>
            <ac:picMk id="14" creationId="{DEBB372C-0720-CCAB-15BC-C079D8B25326}"/>
          </ac:picMkLst>
        </pc:picChg>
        <pc:picChg chg="del">
          <ac:chgData name="Vien Nguyen" userId="S::viennguyen@unomaha.edu::599fd4d5-b025-42a5-a3da-bcd97da4608a" providerId="AD" clId="Web-{00A257CB-F4EE-A46C-1886-2AA7BA6F11DB}" dt="2022-12-08T03:15:05.552" v="4"/>
          <ac:picMkLst>
            <pc:docMk/>
            <pc:sldMk cId="1383986769" sldId="262"/>
            <ac:picMk id="17" creationId="{0C040E55-1377-7A0F-D325-A2DC6072C2AF}"/>
          </ac:picMkLst>
        </pc:picChg>
        <pc:picChg chg="del">
          <ac:chgData name="Vien Nguyen" userId="S::viennguyen@unomaha.edu::599fd4d5-b025-42a5-a3da-bcd97da4608a" providerId="AD" clId="Web-{00A257CB-F4EE-A46C-1886-2AA7BA6F11DB}" dt="2022-12-08T03:01:15.737" v="0"/>
          <ac:picMkLst>
            <pc:docMk/>
            <pc:sldMk cId="1383986769" sldId="262"/>
            <ac:picMk id="24" creationId="{85306187-C0F4-075F-8EEE-B61EBE802680}"/>
          </ac:picMkLst>
        </pc:picChg>
      </pc:sldChg>
      <pc:sldChg chg="addSp delSp modSp new">
        <pc:chgData name="Vien Nguyen" userId="S::viennguyen@unomaha.edu::599fd4d5-b025-42a5-a3da-bcd97da4608a" providerId="AD" clId="Web-{00A257CB-F4EE-A46C-1886-2AA7BA6F11DB}" dt="2022-12-09T03:58:07.683" v="14"/>
        <pc:sldMkLst>
          <pc:docMk/>
          <pc:sldMk cId="2927069887" sldId="264"/>
        </pc:sldMkLst>
        <pc:spChg chg="del">
          <ac:chgData name="Vien Nguyen" userId="S::viennguyen@unomaha.edu::599fd4d5-b025-42a5-a3da-bcd97da4608a" providerId="AD" clId="Web-{00A257CB-F4EE-A46C-1886-2AA7BA6F11DB}" dt="2022-12-09T03:58:07.683" v="14"/>
          <ac:spMkLst>
            <pc:docMk/>
            <pc:sldMk cId="2927069887" sldId="264"/>
            <ac:spMk id="3" creationId="{6E67F5EE-A72C-72E5-1D38-2B8B43D1DBF2}"/>
          </ac:spMkLst>
        </pc:spChg>
        <pc:picChg chg="add mod ord">
          <ac:chgData name="Vien Nguyen" userId="S::viennguyen@unomaha.edu::599fd4d5-b025-42a5-a3da-bcd97da4608a" providerId="AD" clId="Web-{00A257CB-F4EE-A46C-1886-2AA7BA6F11DB}" dt="2022-12-09T03:58:07.683" v="14"/>
          <ac:picMkLst>
            <pc:docMk/>
            <pc:sldMk cId="2927069887" sldId="264"/>
            <ac:picMk id="4" creationId="{CF4CBD62-776E-9C70-8C96-6698DBB1A258}"/>
          </ac:picMkLst>
        </pc:picChg>
      </pc:sldChg>
      <pc:sldChg chg="add mod replId modShow">
        <pc:chgData name="Vien Nguyen" userId="S::viennguyen@unomaha.edu::599fd4d5-b025-42a5-a3da-bcd97da4608a" providerId="AD" clId="Web-{00A257CB-F4EE-A46C-1886-2AA7BA6F11DB}" dt="2022-12-09T04:01:21.484" v="16"/>
        <pc:sldMkLst>
          <pc:docMk/>
          <pc:sldMk cId="2830788477" sldId="265"/>
        </pc:sldMkLst>
      </pc:sldChg>
    </pc:docChg>
  </pc:docChgLst>
  <pc:docChgLst>
    <pc:chgData name="Mamoundou Dramera" userId="S::mdramera@unomaha.edu::44e9857b-8ca9-420d-9b94-3630668ea6d2" providerId="AD" clId="Web-{93E8E88D-18E8-18C3-D2A5-502CAE28A0F2}"/>
    <pc:docChg chg="modSld">
      <pc:chgData name="Mamoundou Dramera" userId="S::mdramera@unomaha.edu::44e9857b-8ca9-420d-9b94-3630668ea6d2" providerId="AD" clId="Web-{93E8E88D-18E8-18C3-D2A5-502CAE28A0F2}" dt="2022-12-11T15:45:16.251" v="296" actId="20577"/>
      <pc:docMkLst>
        <pc:docMk/>
      </pc:docMkLst>
      <pc:sldChg chg="modSp">
        <pc:chgData name="Mamoundou Dramera" userId="S::mdramera@unomaha.edu::44e9857b-8ca9-420d-9b94-3630668ea6d2" providerId="AD" clId="Web-{93E8E88D-18E8-18C3-D2A5-502CAE28A0F2}" dt="2022-12-11T15:45:16.251" v="296" actId="20577"/>
        <pc:sldMkLst>
          <pc:docMk/>
          <pc:sldMk cId="1383986769" sldId="262"/>
        </pc:sldMkLst>
        <pc:spChg chg="mod">
          <ac:chgData name="Mamoundou Dramera" userId="S::mdramera@unomaha.edu::44e9857b-8ca9-420d-9b94-3630668ea6d2" providerId="AD" clId="Web-{93E8E88D-18E8-18C3-D2A5-502CAE28A0F2}" dt="2022-12-11T15:45:16.251" v="296" actId="20577"/>
          <ac:spMkLst>
            <pc:docMk/>
            <pc:sldMk cId="1383986769" sldId="262"/>
            <ac:spMk id="11" creationId="{551EBFE1-52AA-F75F-BA87-3C0A4A5B616D}"/>
          </ac:spMkLst>
        </pc:spChg>
        <pc:spChg chg="mod">
          <ac:chgData name="Mamoundou Dramera" userId="S::mdramera@unomaha.edu::44e9857b-8ca9-420d-9b94-3630668ea6d2" providerId="AD" clId="Web-{93E8E88D-18E8-18C3-D2A5-502CAE28A0F2}" dt="2022-12-11T15:43:07.509" v="293" actId="1076"/>
          <ac:spMkLst>
            <pc:docMk/>
            <pc:sldMk cId="1383986769" sldId="262"/>
            <ac:spMk id="12" creationId="{22FAF32E-94A0-6F50-3FC9-7564B5E85C0B}"/>
          </ac:spMkLst>
        </pc:spChg>
      </pc:sldChg>
    </pc:docChg>
  </pc:docChgLst>
  <pc:docChgLst>
    <pc:chgData name="Emily Overend" userId="S::eoverend@unomaha.edu::0725cacd-58a5-4a00-9e2d-78f10336f543" providerId="AD" clId="Web-{F26CF100-025C-A8BA-524F-30F189A7D4B4}"/>
    <pc:docChg chg="modSld">
      <pc:chgData name="Emily Overend" userId="S::eoverend@unomaha.edu::0725cacd-58a5-4a00-9e2d-78f10336f543" providerId="AD" clId="Web-{F26CF100-025C-A8BA-524F-30F189A7D4B4}" dt="2022-12-08T01:01:36.570" v="227" actId="20577"/>
      <pc:docMkLst>
        <pc:docMk/>
      </pc:docMkLst>
      <pc:sldChg chg="modSp">
        <pc:chgData name="Emily Overend" userId="S::eoverend@unomaha.edu::0725cacd-58a5-4a00-9e2d-78f10336f543" providerId="AD" clId="Web-{F26CF100-025C-A8BA-524F-30F189A7D4B4}" dt="2022-12-08T01:01:36.570" v="227" actId="20577"/>
        <pc:sldMkLst>
          <pc:docMk/>
          <pc:sldMk cId="1383986769" sldId="262"/>
        </pc:sldMkLst>
        <pc:spChg chg="mod">
          <ac:chgData name="Emily Overend" userId="S::eoverend@unomaha.edu::0725cacd-58a5-4a00-9e2d-78f10336f543" providerId="AD" clId="Web-{F26CF100-025C-A8BA-524F-30F189A7D4B4}" dt="2022-12-08T01:01:36.570" v="227" actId="20577"/>
          <ac:spMkLst>
            <pc:docMk/>
            <pc:sldMk cId="1383986769" sldId="262"/>
            <ac:spMk id="16" creationId="{E028F087-63E4-11C9-294C-C1C73516DC60}"/>
          </ac:spMkLst>
        </pc:spChg>
      </pc:sldChg>
    </pc:docChg>
  </pc:docChgLst>
  <pc:docChgLst>
    <pc:chgData name="Vien Nguyen" userId="S::viennguyen@unomaha.edu::599fd4d5-b025-42a5-a3da-bcd97da4608a" providerId="AD" clId="Web-{CB74378D-2ADC-872E-56FE-1D8961BD5449}"/>
    <pc:docChg chg="modSld sldOrd">
      <pc:chgData name="Vien Nguyen" userId="S::viennguyen@unomaha.edu::599fd4d5-b025-42a5-a3da-bcd97da4608a" providerId="AD" clId="Web-{CB74378D-2ADC-872E-56FE-1D8961BD5449}" dt="2022-12-09T05:17:40.550" v="375" actId="1076"/>
      <pc:docMkLst>
        <pc:docMk/>
      </pc:docMkLst>
      <pc:sldChg chg="addSp delSp modSp">
        <pc:chgData name="Vien Nguyen" userId="S::viennguyen@unomaha.edu::599fd4d5-b025-42a5-a3da-bcd97da4608a" providerId="AD" clId="Web-{CB74378D-2ADC-872E-56FE-1D8961BD5449}" dt="2022-12-09T05:17:40.550" v="375" actId="1076"/>
        <pc:sldMkLst>
          <pc:docMk/>
          <pc:sldMk cId="1383986769" sldId="262"/>
        </pc:sldMkLst>
        <pc:spChg chg="mod">
          <ac:chgData name="Vien Nguyen" userId="S::viennguyen@unomaha.edu::599fd4d5-b025-42a5-a3da-bcd97da4608a" providerId="AD" clId="Web-{CB74378D-2ADC-872E-56FE-1D8961BD5449}" dt="2022-12-09T05:13:27.306" v="283" actId="14100"/>
          <ac:spMkLst>
            <pc:docMk/>
            <pc:sldMk cId="1383986769" sldId="262"/>
            <ac:spMk id="2" creationId="{1A182D13-3369-2A1E-A0C4-C332953B16C0}"/>
          </ac:spMkLst>
        </pc:spChg>
        <pc:spChg chg="mod">
          <ac:chgData name="Vien Nguyen" userId="S::viennguyen@unomaha.edu::599fd4d5-b025-42a5-a3da-bcd97da4608a" providerId="AD" clId="Web-{CB74378D-2ADC-872E-56FE-1D8961BD5449}" dt="2022-12-09T05:13:32.853" v="286" actId="1076"/>
          <ac:spMkLst>
            <pc:docMk/>
            <pc:sldMk cId="1383986769" sldId="262"/>
            <ac:spMk id="3" creationId="{A766C814-48E7-2EA5-4DED-FAC45C4B397C}"/>
          </ac:spMkLst>
        </pc:spChg>
        <pc:spChg chg="mod">
          <ac:chgData name="Vien Nguyen" userId="S::viennguyen@unomaha.edu::599fd4d5-b025-42a5-a3da-bcd97da4608a" providerId="AD" clId="Web-{CB74378D-2ADC-872E-56FE-1D8961BD5449}" dt="2022-12-09T05:15:32.250" v="334" actId="1076"/>
          <ac:spMkLst>
            <pc:docMk/>
            <pc:sldMk cId="1383986769" sldId="262"/>
            <ac:spMk id="4" creationId="{A4D72821-C871-14F3-93F7-AB6E151A492F}"/>
          </ac:spMkLst>
        </pc:spChg>
        <pc:spChg chg="mod">
          <ac:chgData name="Vien Nguyen" userId="S::viennguyen@unomaha.edu::599fd4d5-b025-42a5-a3da-bcd97da4608a" providerId="AD" clId="Web-{CB74378D-2ADC-872E-56FE-1D8961BD5449}" dt="2022-12-09T05:15:30.047" v="333" actId="1076"/>
          <ac:spMkLst>
            <pc:docMk/>
            <pc:sldMk cId="1383986769" sldId="262"/>
            <ac:spMk id="9" creationId="{D6CEC42B-B37A-4E40-AB3F-E3D2A1AAC943}"/>
          </ac:spMkLst>
        </pc:spChg>
        <pc:spChg chg="mod">
          <ac:chgData name="Vien Nguyen" userId="S::viennguyen@unomaha.edu::599fd4d5-b025-42a5-a3da-bcd97da4608a" providerId="AD" clId="Web-{CB74378D-2ADC-872E-56FE-1D8961BD5449}" dt="2022-12-09T05:16:38.096" v="354" actId="1076"/>
          <ac:spMkLst>
            <pc:docMk/>
            <pc:sldMk cId="1383986769" sldId="262"/>
            <ac:spMk id="11" creationId="{551EBFE1-52AA-F75F-BA87-3C0A4A5B616D}"/>
          </ac:spMkLst>
        </pc:spChg>
        <pc:spChg chg="mod">
          <ac:chgData name="Vien Nguyen" userId="S::viennguyen@unomaha.edu::599fd4d5-b025-42a5-a3da-bcd97da4608a" providerId="AD" clId="Web-{CB74378D-2ADC-872E-56FE-1D8961BD5449}" dt="2022-12-09T05:16:39.861" v="355" actId="1076"/>
          <ac:spMkLst>
            <pc:docMk/>
            <pc:sldMk cId="1383986769" sldId="262"/>
            <ac:spMk id="12" creationId="{22FAF32E-94A0-6F50-3FC9-7564B5E85C0B}"/>
          </ac:spMkLst>
        </pc:spChg>
        <pc:spChg chg="mod">
          <ac:chgData name="Vien Nguyen" userId="S::viennguyen@unomaha.edu::599fd4d5-b025-42a5-a3da-bcd97da4608a" providerId="AD" clId="Web-{CB74378D-2ADC-872E-56FE-1D8961BD5449}" dt="2022-12-09T05:15:50.313" v="342" actId="1076"/>
          <ac:spMkLst>
            <pc:docMk/>
            <pc:sldMk cId="1383986769" sldId="262"/>
            <ac:spMk id="16" creationId="{E028F087-63E4-11C9-294C-C1C73516DC60}"/>
          </ac:spMkLst>
        </pc:spChg>
        <pc:spChg chg="mod">
          <ac:chgData name="Vien Nguyen" userId="S::viennguyen@unomaha.edu::599fd4d5-b025-42a5-a3da-bcd97da4608a" providerId="AD" clId="Web-{CB74378D-2ADC-872E-56FE-1D8961BD5449}" dt="2022-12-09T05:17:22.738" v="368" actId="20577"/>
          <ac:spMkLst>
            <pc:docMk/>
            <pc:sldMk cId="1383986769" sldId="262"/>
            <ac:spMk id="20" creationId="{4AC85FEE-D228-DAB2-B87C-D31ED265CB63}"/>
          </ac:spMkLst>
        </pc:spChg>
        <pc:spChg chg="mod">
          <ac:chgData name="Vien Nguyen" userId="S::viennguyen@unomaha.edu::599fd4d5-b025-42a5-a3da-bcd97da4608a" providerId="AD" clId="Web-{CB74378D-2ADC-872E-56FE-1D8961BD5449}" dt="2022-12-09T05:17:17.940" v="364" actId="1076"/>
          <ac:spMkLst>
            <pc:docMk/>
            <pc:sldMk cId="1383986769" sldId="262"/>
            <ac:spMk id="21" creationId="{9B58D21B-87C4-350E-E2F9-5A4B35B8128D}"/>
          </ac:spMkLst>
        </pc:spChg>
        <pc:spChg chg="mod">
          <ac:chgData name="Vien Nguyen" userId="S::viennguyen@unomaha.edu::599fd4d5-b025-42a5-a3da-bcd97da4608a" providerId="AD" clId="Web-{CB74378D-2ADC-872E-56FE-1D8961BD5449}" dt="2022-12-09T05:17:10.565" v="362" actId="1076"/>
          <ac:spMkLst>
            <pc:docMk/>
            <pc:sldMk cId="1383986769" sldId="262"/>
            <ac:spMk id="22" creationId="{E2F4246E-658D-A03F-EF6C-FE3F0850E5A4}"/>
          </ac:spMkLst>
        </pc:spChg>
        <pc:spChg chg="mod">
          <ac:chgData name="Vien Nguyen" userId="S::viennguyen@unomaha.edu::599fd4d5-b025-42a5-a3da-bcd97da4608a" providerId="AD" clId="Web-{CB74378D-2ADC-872E-56FE-1D8961BD5449}" dt="2022-12-09T05:17:36.707" v="374" actId="20577"/>
          <ac:spMkLst>
            <pc:docMk/>
            <pc:sldMk cId="1383986769" sldId="262"/>
            <ac:spMk id="23" creationId="{2E3D8D24-96E8-5CDB-F94F-327511A4AEDD}"/>
          </ac:spMkLst>
        </pc:spChg>
        <pc:spChg chg="mod">
          <ac:chgData name="Vien Nguyen" userId="S::viennguyen@unomaha.edu::599fd4d5-b025-42a5-a3da-bcd97da4608a" providerId="AD" clId="Web-{CB74378D-2ADC-872E-56FE-1D8961BD5449}" dt="2022-12-09T05:15:17.105" v="325" actId="20577"/>
          <ac:spMkLst>
            <pc:docMk/>
            <pc:sldMk cId="1383986769" sldId="262"/>
            <ac:spMk id="25" creationId="{16572D0F-58C7-A7AA-7C2A-640AAB7CC2A5}"/>
          </ac:spMkLst>
        </pc:spChg>
        <pc:spChg chg="mod">
          <ac:chgData name="Vien Nguyen" userId="S::viennguyen@unomaha.edu::599fd4d5-b025-42a5-a3da-bcd97da4608a" providerId="AD" clId="Web-{CB74378D-2ADC-872E-56FE-1D8961BD5449}" dt="2022-12-09T05:16:34.908" v="352" actId="14100"/>
          <ac:spMkLst>
            <pc:docMk/>
            <pc:sldMk cId="1383986769" sldId="262"/>
            <ac:spMk id="29" creationId="{73DE9DA7-E5A4-6EF0-AF89-F3998F8F855C}"/>
          </ac:spMkLst>
        </pc:spChg>
        <pc:spChg chg="mod">
          <ac:chgData name="Vien Nguyen" userId="S::viennguyen@unomaha.edu::599fd4d5-b025-42a5-a3da-bcd97da4608a" providerId="AD" clId="Web-{CB74378D-2ADC-872E-56FE-1D8961BD5449}" dt="2022-12-09T05:16:30.455" v="350" actId="1076"/>
          <ac:spMkLst>
            <pc:docMk/>
            <pc:sldMk cId="1383986769" sldId="262"/>
            <ac:spMk id="30" creationId="{B53EB122-304D-4375-4216-ADC654794AD5}"/>
          </ac:spMkLst>
        </pc:spChg>
        <pc:spChg chg="mod">
          <ac:chgData name="Vien Nguyen" userId="S::viennguyen@unomaha.edu::599fd4d5-b025-42a5-a3da-bcd97da4608a" providerId="AD" clId="Web-{CB74378D-2ADC-872E-56FE-1D8961BD5449}" dt="2022-12-09T05:15:37.688" v="336" actId="1076"/>
          <ac:spMkLst>
            <pc:docMk/>
            <pc:sldMk cId="1383986769" sldId="262"/>
            <ac:spMk id="31" creationId="{22AE2B89-3135-C316-EF38-123E92AA2A81}"/>
          </ac:spMkLst>
        </pc:spChg>
        <pc:picChg chg="mod">
          <ac:chgData name="Vien Nguyen" userId="S::viennguyen@unomaha.edu::599fd4d5-b025-42a5-a3da-bcd97da4608a" providerId="AD" clId="Web-{CB74378D-2ADC-872E-56FE-1D8961BD5449}" dt="2022-12-09T05:15:55.407" v="343" actId="1076"/>
          <ac:picMkLst>
            <pc:docMk/>
            <pc:sldMk cId="1383986769" sldId="262"/>
            <ac:picMk id="5" creationId="{AFB30E22-B1FB-7225-40CB-6F35FB87FBF6}"/>
          </ac:picMkLst>
        </pc:picChg>
        <pc:picChg chg="mod">
          <ac:chgData name="Vien Nguyen" userId="S::viennguyen@unomaha.edu::599fd4d5-b025-42a5-a3da-bcd97da4608a" providerId="AD" clId="Web-{CB74378D-2ADC-872E-56FE-1D8961BD5449}" dt="2022-12-09T05:16:26.486" v="349" actId="14100"/>
          <ac:picMkLst>
            <pc:docMk/>
            <pc:sldMk cId="1383986769" sldId="262"/>
            <ac:picMk id="6" creationId="{D099FAEA-D44F-69B4-89D5-C4BE5FF61597}"/>
          </ac:picMkLst>
        </pc:picChg>
        <pc:picChg chg="del">
          <ac:chgData name="Vien Nguyen" userId="S::viennguyen@unomaha.edu::599fd4d5-b025-42a5-a3da-bcd97da4608a" providerId="AD" clId="Web-{CB74378D-2ADC-872E-56FE-1D8961BD5449}" dt="2022-12-09T04:47:10.247" v="8"/>
          <ac:picMkLst>
            <pc:docMk/>
            <pc:sldMk cId="1383986769" sldId="262"/>
            <ac:picMk id="7" creationId="{8DC9DD20-E426-5898-FDB7-A504CD56FD34}"/>
          </ac:picMkLst>
        </pc:picChg>
        <pc:picChg chg="mod">
          <ac:chgData name="Vien Nguyen" userId="S::viennguyen@unomaha.edu::599fd4d5-b025-42a5-a3da-bcd97da4608a" providerId="AD" clId="Web-{CB74378D-2ADC-872E-56FE-1D8961BD5449}" dt="2022-12-09T05:16:51.424" v="359" actId="1076"/>
          <ac:picMkLst>
            <pc:docMk/>
            <pc:sldMk cId="1383986769" sldId="262"/>
            <ac:picMk id="8" creationId="{5A4EB353-915D-69E9-39A5-3C0D26B1B6DB}"/>
          </ac:picMkLst>
        </pc:picChg>
        <pc:picChg chg="mod">
          <ac:chgData name="Vien Nguyen" userId="S::viennguyen@unomaha.edu::599fd4d5-b025-42a5-a3da-bcd97da4608a" providerId="AD" clId="Web-{CB74378D-2ADC-872E-56FE-1D8961BD5449}" dt="2022-12-09T05:16:41.252" v="356" actId="1076"/>
          <ac:picMkLst>
            <pc:docMk/>
            <pc:sldMk cId="1383986769" sldId="262"/>
            <ac:picMk id="10" creationId="{0DFFAF96-8ABB-B6A2-B365-3AB8EF88EB5D}"/>
          </ac:picMkLst>
        </pc:picChg>
        <pc:picChg chg="mod">
          <ac:chgData name="Vien Nguyen" userId="S::viennguyen@unomaha.edu::599fd4d5-b025-42a5-a3da-bcd97da4608a" providerId="AD" clId="Web-{CB74378D-2ADC-872E-56FE-1D8961BD5449}" dt="2022-12-09T05:15:41.626" v="338" actId="1076"/>
          <ac:picMkLst>
            <pc:docMk/>
            <pc:sldMk cId="1383986769" sldId="262"/>
            <ac:picMk id="13" creationId="{D93C0F16-917F-C4F4-2AF0-157C9164D6AD}"/>
          </ac:picMkLst>
        </pc:picChg>
        <pc:picChg chg="mod">
          <ac:chgData name="Vien Nguyen" userId="S::viennguyen@unomaha.edu::599fd4d5-b025-42a5-a3da-bcd97da4608a" providerId="AD" clId="Web-{CB74378D-2ADC-872E-56FE-1D8961BD5449}" dt="2022-12-09T05:17:25.284" v="369" actId="1076"/>
          <ac:picMkLst>
            <pc:docMk/>
            <pc:sldMk cId="1383986769" sldId="262"/>
            <ac:picMk id="14" creationId="{DEBB372C-0720-CCAB-15BC-C079D8B25326}"/>
          </ac:picMkLst>
        </pc:picChg>
        <pc:picChg chg="add mod">
          <ac:chgData name="Vien Nguyen" userId="S::viennguyen@unomaha.edu::599fd4d5-b025-42a5-a3da-bcd97da4608a" providerId="AD" clId="Web-{CB74378D-2ADC-872E-56FE-1D8961BD5449}" dt="2022-12-09T05:15:39.079" v="337" actId="1076"/>
          <ac:picMkLst>
            <pc:docMk/>
            <pc:sldMk cId="1383986769" sldId="262"/>
            <ac:picMk id="15" creationId="{0426716D-F623-CBE3-BB8D-8860813D4A00}"/>
          </ac:picMkLst>
        </pc:picChg>
        <pc:picChg chg="mod">
          <ac:chgData name="Vien Nguyen" userId="S::viennguyen@unomaha.edu::599fd4d5-b025-42a5-a3da-bcd97da4608a" providerId="AD" clId="Web-{CB74378D-2ADC-872E-56FE-1D8961BD5449}" dt="2022-12-09T05:17:40.550" v="375" actId="1076"/>
          <ac:picMkLst>
            <pc:docMk/>
            <pc:sldMk cId="1383986769" sldId="262"/>
            <ac:picMk id="18" creationId="{98B78DC1-F483-E07A-FAB3-580B214795EA}"/>
          </ac:picMkLst>
        </pc:picChg>
        <pc:picChg chg="add mod">
          <ac:chgData name="Vien Nguyen" userId="S::viennguyen@unomaha.edu::599fd4d5-b025-42a5-a3da-bcd97da4608a" providerId="AD" clId="Web-{CB74378D-2ADC-872E-56FE-1D8961BD5449}" dt="2022-12-09T05:16:36.346" v="353" actId="1076"/>
          <ac:picMkLst>
            <pc:docMk/>
            <pc:sldMk cId="1383986769" sldId="262"/>
            <ac:picMk id="19" creationId="{2BA8E25C-1E86-36E6-23AE-907CF0042F97}"/>
          </ac:picMkLst>
        </pc:picChg>
        <pc:picChg chg="del">
          <ac:chgData name="Vien Nguyen" userId="S::viennguyen@unomaha.edu::599fd4d5-b025-42a5-a3da-bcd97da4608a" providerId="AD" clId="Web-{CB74378D-2ADC-872E-56FE-1D8961BD5449}" dt="2022-12-09T05:05:15.762" v="13"/>
          <ac:picMkLst>
            <pc:docMk/>
            <pc:sldMk cId="1383986769" sldId="262"/>
            <ac:picMk id="27" creationId="{80F4D33D-6B3F-23A6-E0B9-3F2E5397F7E7}"/>
          </ac:picMkLst>
        </pc:picChg>
        <pc:picChg chg="add mod">
          <ac:chgData name="Vien Nguyen" userId="S::viennguyen@unomaha.edu::599fd4d5-b025-42a5-a3da-bcd97da4608a" providerId="AD" clId="Web-{CB74378D-2ADC-872E-56FE-1D8961BD5449}" dt="2022-12-09T05:16:47.033" v="358" actId="1076"/>
          <ac:picMkLst>
            <pc:docMk/>
            <pc:sldMk cId="1383986769" sldId="262"/>
            <ac:picMk id="32" creationId="{5F6AB0DC-9AA7-724A-3BD9-E9CBB29820FE}"/>
          </ac:picMkLst>
        </pc:picChg>
      </pc:sldChg>
      <pc:sldChg chg="addSp modSp ord">
        <pc:chgData name="Vien Nguyen" userId="S::viennguyen@unomaha.edu::599fd4d5-b025-42a5-a3da-bcd97da4608a" providerId="AD" clId="Web-{CB74378D-2ADC-872E-56FE-1D8961BD5449}" dt="2022-12-09T04:40:12.128" v="7"/>
        <pc:sldMkLst>
          <pc:docMk/>
          <pc:sldMk cId="2927069887" sldId="264"/>
        </pc:sldMkLst>
        <pc:picChg chg="add mod">
          <ac:chgData name="Vien Nguyen" userId="S::viennguyen@unomaha.edu::599fd4d5-b025-42a5-a3da-bcd97da4608a" providerId="AD" clId="Web-{CB74378D-2ADC-872E-56FE-1D8961BD5449}" dt="2022-12-09T04:39:00.610" v="6" actId="1076"/>
          <ac:picMkLst>
            <pc:docMk/>
            <pc:sldMk cId="2927069887" sldId="264"/>
            <ac:picMk id="3" creationId="{558A82E5-EEE8-CFA5-AB58-0F96898B1738}"/>
          </ac:picMkLst>
        </pc:picChg>
        <pc:picChg chg="mod">
          <ac:chgData name="Vien Nguyen" userId="S::viennguyen@unomaha.edu::599fd4d5-b025-42a5-a3da-bcd97da4608a" providerId="AD" clId="Web-{CB74378D-2ADC-872E-56FE-1D8961BD5449}" dt="2022-12-09T04:38:58.876" v="4" actId="1076"/>
          <ac:picMkLst>
            <pc:docMk/>
            <pc:sldMk cId="2927069887" sldId="264"/>
            <ac:picMk id="4" creationId="{CF4CBD62-776E-9C70-8C96-6698DBB1A258}"/>
          </ac:picMkLst>
        </pc:picChg>
      </pc:sldChg>
    </pc:docChg>
  </pc:docChgLst>
  <pc:docChgLst>
    <pc:chgData name="Emily Overend" userId="S::eoverend@unomaha.edu::0725cacd-58a5-4a00-9e2d-78f10336f543" providerId="AD" clId="Web-{348A8BB1-B671-CACF-780B-5EFC6B3154DE}"/>
    <pc:docChg chg="delSld modSld">
      <pc:chgData name="Emily Overend" userId="S::eoverend@unomaha.edu::0725cacd-58a5-4a00-9e2d-78f10336f543" providerId="AD" clId="Web-{348A8BB1-B671-CACF-780B-5EFC6B3154DE}" dt="2022-12-13T05:20:44.210" v="340" actId="1076"/>
      <pc:docMkLst>
        <pc:docMk/>
      </pc:docMkLst>
      <pc:sldChg chg="addSp modSp">
        <pc:chgData name="Emily Overend" userId="S::eoverend@unomaha.edu::0725cacd-58a5-4a00-9e2d-78f10336f543" providerId="AD" clId="Web-{348A8BB1-B671-CACF-780B-5EFC6B3154DE}" dt="2022-12-13T05:20:44.210" v="340" actId="1076"/>
        <pc:sldMkLst>
          <pc:docMk/>
          <pc:sldMk cId="1383986769" sldId="262"/>
        </pc:sldMkLst>
        <pc:spChg chg="mod">
          <ac:chgData name="Emily Overend" userId="S::eoverend@unomaha.edu::0725cacd-58a5-4a00-9e2d-78f10336f543" providerId="AD" clId="Web-{348A8BB1-B671-CACF-780B-5EFC6B3154DE}" dt="2022-12-13T05:14:15.461" v="329" actId="1076"/>
          <ac:spMkLst>
            <pc:docMk/>
            <pc:sldMk cId="1383986769" sldId="262"/>
            <ac:spMk id="11" creationId="{551EBFE1-52AA-F75F-BA87-3C0A4A5B616D}"/>
          </ac:spMkLst>
        </pc:spChg>
        <pc:spChg chg="mod">
          <ac:chgData name="Emily Overend" userId="S::eoverend@unomaha.edu::0725cacd-58a5-4a00-9e2d-78f10336f543" providerId="AD" clId="Web-{348A8BB1-B671-CACF-780B-5EFC6B3154DE}" dt="2022-12-13T05:14:03.695" v="328" actId="1076"/>
          <ac:spMkLst>
            <pc:docMk/>
            <pc:sldMk cId="1383986769" sldId="262"/>
            <ac:spMk id="12" creationId="{22FAF32E-94A0-6F50-3FC9-7564B5E85C0B}"/>
          </ac:spMkLst>
        </pc:spChg>
        <pc:spChg chg="mod">
          <ac:chgData name="Emily Overend" userId="S::eoverend@unomaha.edu::0725cacd-58a5-4a00-9e2d-78f10336f543" providerId="AD" clId="Web-{348A8BB1-B671-CACF-780B-5EFC6B3154DE}" dt="2022-12-13T05:09:16.450" v="325" actId="1076"/>
          <ac:spMkLst>
            <pc:docMk/>
            <pc:sldMk cId="1383986769" sldId="262"/>
            <ac:spMk id="20" creationId="{4AC85FEE-D228-DAB2-B87C-D31ED265CB63}"/>
          </ac:spMkLst>
        </pc:spChg>
        <pc:spChg chg="mod">
          <ac:chgData name="Emily Overend" userId="S::eoverend@unomaha.edu::0725cacd-58a5-4a00-9e2d-78f10336f543" providerId="AD" clId="Web-{348A8BB1-B671-CACF-780B-5EFC6B3154DE}" dt="2022-12-13T05:09:35.732" v="327" actId="1076"/>
          <ac:spMkLst>
            <pc:docMk/>
            <pc:sldMk cId="1383986769" sldId="262"/>
            <ac:spMk id="21" creationId="{9B58D21B-87C4-350E-E2F9-5A4B35B8128D}"/>
          </ac:spMkLst>
        </pc:spChg>
        <pc:spChg chg="mod">
          <ac:chgData name="Emily Overend" userId="S::eoverend@unomaha.edu::0725cacd-58a5-4a00-9e2d-78f10336f543" providerId="AD" clId="Web-{348A8BB1-B671-CACF-780B-5EFC6B3154DE}" dt="2022-12-13T04:40:52.216" v="41" actId="1076"/>
          <ac:spMkLst>
            <pc:docMk/>
            <pc:sldMk cId="1383986769" sldId="262"/>
            <ac:spMk id="22" creationId="{E2F4246E-658D-A03F-EF6C-FE3F0850E5A4}"/>
          </ac:spMkLst>
        </pc:spChg>
        <pc:spChg chg="mod">
          <ac:chgData name="Emily Overend" userId="S::eoverend@unomaha.edu::0725cacd-58a5-4a00-9e2d-78f10336f543" providerId="AD" clId="Web-{348A8BB1-B671-CACF-780B-5EFC6B3154DE}" dt="2022-12-13T05:18:45.232" v="333" actId="1076"/>
          <ac:spMkLst>
            <pc:docMk/>
            <pc:sldMk cId="1383986769" sldId="262"/>
            <ac:spMk id="24" creationId="{15CCB624-D706-75D4-9A00-D9220D0048F9}"/>
          </ac:spMkLst>
        </pc:spChg>
        <pc:spChg chg="mod">
          <ac:chgData name="Emily Overend" userId="S::eoverend@unomaha.edu::0725cacd-58a5-4a00-9e2d-78f10336f543" providerId="AD" clId="Web-{348A8BB1-B671-CACF-780B-5EFC6B3154DE}" dt="2022-12-13T05:20:09.740" v="334" actId="1076"/>
          <ac:spMkLst>
            <pc:docMk/>
            <pc:sldMk cId="1383986769" sldId="262"/>
            <ac:spMk id="34" creationId="{064CD31B-D519-C37E-E113-202205F43042}"/>
          </ac:spMkLst>
        </pc:spChg>
        <pc:spChg chg="mod">
          <ac:chgData name="Emily Overend" userId="S::eoverend@unomaha.edu::0725cacd-58a5-4a00-9e2d-78f10336f543" providerId="AD" clId="Web-{348A8BB1-B671-CACF-780B-5EFC6B3154DE}" dt="2022-12-13T05:20:12.865" v="335" actId="1076"/>
          <ac:spMkLst>
            <pc:docMk/>
            <pc:sldMk cId="1383986769" sldId="262"/>
            <ac:spMk id="39" creationId="{D35F0637-6213-4677-28BE-8786FB4D572B}"/>
          </ac:spMkLst>
        </pc:spChg>
        <pc:spChg chg="add mod">
          <ac:chgData name="Emily Overend" userId="S::eoverend@unomaha.edu::0725cacd-58a5-4a00-9e2d-78f10336f543" providerId="AD" clId="Web-{348A8BB1-B671-CACF-780B-5EFC6B3154DE}" dt="2022-12-13T05:20:37.850" v="339" actId="1076"/>
          <ac:spMkLst>
            <pc:docMk/>
            <pc:sldMk cId="1383986769" sldId="262"/>
            <ac:spMk id="40" creationId="{1C50514A-0D94-64AD-E820-3C2C5EE2F27A}"/>
          </ac:spMkLst>
        </pc:spChg>
        <pc:picChg chg="mod">
          <ac:chgData name="Emily Overend" userId="S::eoverend@unomaha.edu::0725cacd-58a5-4a00-9e2d-78f10336f543" providerId="AD" clId="Web-{348A8BB1-B671-CACF-780B-5EFC6B3154DE}" dt="2022-12-13T05:09:12.309" v="324" actId="1076"/>
          <ac:picMkLst>
            <pc:docMk/>
            <pc:sldMk cId="1383986769" sldId="262"/>
            <ac:picMk id="14" creationId="{DEBB372C-0720-CCAB-15BC-C079D8B25326}"/>
          </ac:picMkLst>
        </pc:picChg>
        <pc:picChg chg="mod">
          <ac:chgData name="Emily Overend" userId="S::eoverend@unomaha.edu::0725cacd-58a5-4a00-9e2d-78f10336f543" providerId="AD" clId="Web-{348A8BB1-B671-CACF-780B-5EFC6B3154DE}" dt="2022-12-13T04:49:09.453" v="251" actId="1076"/>
          <ac:picMkLst>
            <pc:docMk/>
            <pc:sldMk cId="1383986769" sldId="262"/>
            <ac:picMk id="18" creationId="{98B78DC1-F483-E07A-FAB3-580B214795EA}"/>
          </ac:picMkLst>
        </pc:picChg>
        <pc:picChg chg="mod">
          <ac:chgData name="Emily Overend" userId="S::eoverend@unomaha.edu::0725cacd-58a5-4a00-9e2d-78f10336f543" providerId="AD" clId="Web-{348A8BB1-B671-CACF-780B-5EFC6B3154DE}" dt="2022-12-13T05:18:33.685" v="332" actId="1076"/>
          <ac:picMkLst>
            <pc:docMk/>
            <pc:sldMk cId="1383986769" sldId="262"/>
            <ac:picMk id="32" creationId="{5F6AB0DC-9AA7-724A-3BD9-E9CBB29820FE}"/>
          </ac:picMkLst>
        </pc:picChg>
        <pc:picChg chg="mod">
          <ac:chgData name="Emily Overend" userId="S::eoverend@unomaha.edu::0725cacd-58a5-4a00-9e2d-78f10336f543" providerId="AD" clId="Web-{348A8BB1-B671-CACF-780B-5EFC6B3154DE}" dt="2022-12-13T05:20:44.210" v="340" actId="1076"/>
          <ac:picMkLst>
            <pc:docMk/>
            <pc:sldMk cId="1383986769" sldId="262"/>
            <ac:picMk id="36" creationId="{20B1C34E-D343-BFE6-5BC6-0CA95DF08E6E}"/>
          </ac:picMkLst>
        </pc:picChg>
      </pc:sldChg>
      <pc:sldChg chg="del">
        <pc:chgData name="Emily Overend" userId="S::eoverend@unomaha.edu::0725cacd-58a5-4a00-9e2d-78f10336f543" providerId="AD" clId="Web-{348A8BB1-B671-CACF-780B-5EFC6B3154DE}" dt="2022-12-13T05:17:23.533" v="330"/>
        <pc:sldMkLst>
          <pc:docMk/>
          <pc:sldMk cId="2927069887" sldId="264"/>
        </pc:sldMkLst>
      </pc:sldChg>
    </pc:docChg>
  </pc:docChgLst>
  <pc:docChgLst>
    <pc:chgData name="Emily Overend" userId="S::eoverend@unomaha.edu::0725cacd-58a5-4a00-9e2d-78f10336f543" providerId="AD" clId="Web-{4BA6A36A-E809-56DF-ED3C-C9663A268D78}"/>
    <pc:docChg chg="modSld">
      <pc:chgData name="Emily Overend" userId="S::eoverend@unomaha.edu::0725cacd-58a5-4a00-9e2d-78f10336f543" providerId="AD" clId="Web-{4BA6A36A-E809-56DF-ED3C-C9663A268D78}" dt="2022-12-09T04:40:02.934" v="1"/>
      <pc:docMkLst>
        <pc:docMk/>
      </pc:docMkLst>
      <pc:sldChg chg="delSp modSp">
        <pc:chgData name="Emily Overend" userId="S::eoverend@unomaha.edu::0725cacd-58a5-4a00-9e2d-78f10336f543" providerId="AD" clId="Web-{4BA6A36A-E809-56DF-ED3C-C9663A268D78}" dt="2022-12-09T04:40:02.934" v="1"/>
        <pc:sldMkLst>
          <pc:docMk/>
          <pc:sldMk cId="1383986769" sldId="262"/>
        </pc:sldMkLst>
        <pc:spChg chg="mod">
          <ac:chgData name="Emily Overend" userId="S::eoverend@unomaha.edu::0725cacd-58a5-4a00-9e2d-78f10336f543" providerId="AD" clId="Web-{4BA6A36A-E809-56DF-ED3C-C9663A268D78}" dt="2022-12-09T04:39:43.277" v="0" actId="1076"/>
          <ac:spMkLst>
            <pc:docMk/>
            <pc:sldMk cId="1383986769" sldId="262"/>
            <ac:spMk id="16" creationId="{E028F087-63E4-11C9-294C-C1C73516DC60}"/>
          </ac:spMkLst>
        </pc:spChg>
        <pc:spChg chg="del">
          <ac:chgData name="Emily Overend" userId="S::eoverend@unomaha.edu::0725cacd-58a5-4a00-9e2d-78f10336f543" providerId="AD" clId="Web-{4BA6A36A-E809-56DF-ED3C-C9663A268D78}" dt="2022-12-09T04:40:02.934" v="1"/>
          <ac:spMkLst>
            <pc:docMk/>
            <pc:sldMk cId="1383986769" sldId="262"/>
            <ac:spMk id="42" creationId="{ACD4BF72-1DF2-D7E4-E7BB-71495941D19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390E-FF49-24CE-89BD-2E6926D693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1DEFF3-F4FB-58E8-C68F-C3417DB19B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FA7D69-F5BE-8541-E104-22B92DB06320}"/>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5" name="Footer Placeholder 4">
            <a:extLst>
              <a:ext uri="{FF2B5EF4-FFF2-40B4-BE49-F238E27FC236}">
                <a16:creationId xmlns:a16="http://schemas.microsoft.com/office/drawing/2014/main" id="{32D78239-E282-C26B-00E2-B127FE725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D8839-6811-C00E-B965-24C22EB7F2F0}"/>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162316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66D3-7BF4-E51D-F53C-CFB0363DB5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23ECB5-BCEB-1606-8C86-5B69DC5142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AB0E7-4AD5-8FE7-DD9E-748C5AD019A4}"/>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5" name="Footer Placeholder 4">
            <a:extLst>
              <a:ext uri="{FF2B5EF4-FFF2-40B4-BE49-F238E27FC236}">
                <a16:creationId xmlns:a16="http://schemas.microsoft.com/office/drawing/2014/main" id="{F12297C6-218E-4419-D800-1480EAF2E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7D667-DC7C-8589-37AF-8C6A050C72BA}"/>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344598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C3CAC7-1B93-A218-EBE8-EBE7610DE8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B8B744-4278-649C-8792-731FE4EA12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550E58-6457-4AD5-ADE9-CCBCCB357117}"/>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5" name="Footer Placeholder 4">
            <a:extLst>
              <a:ext uri="{FF2B5EF4-FFF2-40B4-BE49-F238E27FC236}">
                <a16:creationId xmlns:a16="http://schemas.microsoft.com/office/drawing/2014/main" id="{7639F49D-5930-4872-D7CC-804DA8E0E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957712-F3A7-9EDB-5097-E6DC472BC8EA}"/>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298607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E1B5-61B9-E1AE-F72D-8C52AD0D3B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33B80-7EF6-5F94-CC9F-5D81859333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AF4BCD-335A-8EF9-4374-5A3AF1BC3F25}"/>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5" name="Footer Placeholder 4">
            <a:extLst>
              <a:ext uri="{FF2B5EF4-FFF2-40B4-BE49-F238E27FC236}">
                <a16:creationId xmlns:a16="http://schemas.microsoft.com/office/drawing/2014/main" id="{7462DF06-5518-68EC-7BCE-7A2B5AD7F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ACC09-B42D-BDB6-D168-68993196E8D9}"/>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1562988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E729-D739-D140-6FC0-4EE09D444C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6D6D6A-721C-135A-0921-A1706D3296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19358B-31AA-4E61-F4E5-F30D744BB929}"/>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5" name="Footer Placeholder 4">
            <a:extLst>
              <a:ext uri="{FF2B5EF4-FFF2-40B4-BE49-F238E27FC236}">
                <a16:creationId xmlns:a16="http://schemas.microsoft.com/office/drawing/2014/main" id="{E4857F1F-0BC2-C954-5445-472D15D18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880B1-6E7D-7A8D-AEBD-7833643DF291}"/>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2308158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177E-9B07-845F-7C6C-A7F76E8D95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D8A2E-746C-8CB2-FD42-8C3307AE88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812B42-43C1-B32F-C69A-7EF13BFFB3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FFF69E-42F6-E283-ABFB-30FF4DD79B59}"/>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6" name="Footer Placeholder 5">
            <a:extLst>
              <a:ext uri="{FF2B5EF4-FFF2-40B4-BE49-F238E27FC236}">
                <a16:creationId xmlns:a16="http://schemas.microsoft.com/office/drawing/2014/main" id="{7241042A-8252-74D1-FE54-CE923DA0F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FD942C-B2BA-E3C3-81E9-7408D6F18075}"/>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3264473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E58FE-C3B9-74C9-069A-724C51E07F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2B6C19-3E44-4994-6F26-FE68EF057D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20C119-430B-7D77-15D1-99DC8445F7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EEE269-C383-E0E5-6625-35ED32A42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62A96E-A750-CB4D-DBEA-848860D35C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842820-8132-A559-7DD5-67E0759DEB2E}"/>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8" name="Footer Placeholder 7">
            <a:extLst>
              <a:ext uri="{FF2B5EF4-FFF2-40B4-BE49-F238E27FC236}">
                <a16:creationId xmlns:a16="http://schemas.microsoft.com/office/drawing/2014/main" id="{B310CE36-846F-103B-AA90-4BFD1B50B4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4CE167-0FFE-47C0-1F49-0DDCDB27D456}"/>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2538324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96FC-6B68-19FF-60A9-C873552B75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C8720F-F808-2BA2-BECE-C4BC89E41EFB}"/>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4" name="Footer Placeholder 3">
            <a:extLst>
              <a:ext uri="{FF2B5EF4-FFF2-40B4-BE49-F238E27FC236}">
                <a16:creationId xmlns:a16="http://schemas.microsoft.com/office/drawing/2014/main" id="{9D45A515-E0FC-0988-FE87-5163E99491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DC7A10-250D-00E1-189D-FEE97D232D45}"/>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3952310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344EC-F8BB-B8BE-5FD0-8125E7C64F1F}"/>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3" name="Footer Placeholder 2">
            <a:extLst>
              <a:ext uri="{FF2B5EF4-FFF2-40B4-BE49-F238E27FC236}">
                <a16:creationId xmlns:a16="http://schemas.microsoft.com/office/drawing/2014/main" id="{B7B6FB50-1738-FD44-920A-C7EBF4A1B9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51092D-F24D-6E00-C76F-5340363F6D9C}"/>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249660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06874-D8E8-6AEA-56F1-D114C0DF7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CFAF8-8B62-4429-65F9-A9B677A151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498E15-C001-3D7E-2C3B-D592A4DB0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AB54C-0087-1593-370D-EC85BDEC14EB}"/>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6" name="Footer Placeholder 5">
            <a:extLst>
              <a:ext uri="{FF2B5EF4-FFF2-40B4-BE49-F238E27FC236}">
                <a16:creationId xmlns:a16="http://schemas.microsoft.com/office/drawing/2014/main" id="{C2CB2B48-A15B-2554-8F4E-237EAD0C2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D1233-4EC9-48D4-FF71-CAE70ED6834C}"/>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2135055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2269-CDF3-8806-9FB9-A7A788129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377B45-9AA4-1896-23F4-B4E821100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C9E35E-D5F7-8F90-FF3C-15EF14FA9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95D570-3329-51A0-043A-D1B2141174CB}"/>
              </a:ext>
            </a:extLst>
          </p:cNvPr>
          <p:cNvSpPr>
            <a:spLocks noGrp="1"/>
          </p:cNvSpPr>
          <p:nvPr>
            <p:ph type="dt" sz="half" idx="10"/>
          </p:nvPr>
        </p:nvSpPr>
        <p:spPr/>
        <p:txBody>
          <a:bodyPr/>
          <a:lstStyle/>
          <a:p>
            <a:fld id="{F3EE9C06-E284-4E59-8D63-A8C02CD3E0A9}" type="datetimeFigureOut">
              <a:rPr lang="en-US" smtClean="0"/>
              <a:t>12/12/2022</a:t>
            </a:fld>
            <a:endParaRPr lang="en-US"/>
          </a:p>
        </p:txBody>
      </p:sp>
      <p:sp>
        <p:nvSpPr>
          <p:cNvPr id="6" name="Footer Placeholder 5">
            <a:extLst>
              <a:ext uri="{FF2B5EF4-FFF2-40B4-BE49-F238E27FC236}">
                <a16:creationId xmlns:a16="http://schemas.microsoft.com/office/drawing/2014/main" id="{D01E8085-A131-76A7-8D02-213E691D7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6FB8AE-218B-FB49-643E-5B67EA1BA393}"/>
              </a:ext>
            </a:extLst>
          </p:cNvPr>
          <p:cNvSpPr>
            <a:spLocks noGrp="1"/>
          </p:cNvSpPr>
          <p:nvPr>
            <p:ph type="sldNum" sz="quarter" idx="12"/>
          </p:nvPr>
        </p:nvSpPr>
        <p:spPr/>
        <p:txBody>
          <a:bodyPr/>
          <a:lstStyle/>
          <a:p>
            <a:fld id="{D2F11D85-8529-47BF-99CC-0FC05954FD13}" type="slidenum">
              <a:rPr lang="en-US" smtClean="0"/>
              <a:t>‹#›</a:t>
            </a:fld>
            <a:endParaRPr lang="en-US"/>
          </a:p>
        </p:txBody>
      </p:sp>
    </p:spTree>
    <p:extLst>
      <p:ext uri="{BB962C8B-B14F-4D97-AF65-F5344CB8AC3E}">
        <p14:creationId xmlns:p14="http://schemas.microsoft.com/office/powerpoint/2010/main" val="191373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D96968-D8E1-4DBF-D487-BA79887EBA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D386AD-F614-9EA1-B890-1A309ACA4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68AB6-78F7-6F9B-A979-03348D7618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EE9C06-E284-4E59-8D63-A8C02CD3E0A9}" type="datetimeFigureOut">
              <a:rPr lang="en-US" smtClean="0"/>
              <a:t>12/12/2022</a:t>
            </a:fld>
            <a:endParaRPr lang="en-US"/>
          </a:p>
        </p:txBody>
      </p:sp>
      <p:sp>
        <p:nvSpPr>
          <p:cNvPr id="5" name="Footer Placeholder 4">
            <a:extLst>
              <a:ext uri="{FF2B5EF4-FFF2-40B4-BE49-F238E27FC236}">
                <a16:creationId xmlns:a16="http://schemas.microsoft.com/office/drawing/2014/main" id="{D41153CF-92D9-F1E8-DAC5-D5A1B26238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408D47-30F2-DCCE-4F68-9BCE6DE03B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F11D85-8529-47BF-99CC-0FC05954FD13}" type="slidenum">
              <a:rPr lang="en-US" smtClean="0"/>
              <a:t>‹#›</a:t>
            </a:fld>
            <a:endParaRPr lang="en-US"/>
          </a:p>
        </p:txBody>
      </p:sp>
    </p:spTree>
    <p:extLst>
      <p:ext uri="{BB962C8B-B14F-4D97-AF65-F5344CB8AC3E}">
        <p14:creationId xmlns:p14="http://schemas.microsoft.com/office/powerpoint/2010/main" val="4188051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hyperlink" Target="https://public.tableau.com/app/profile/shahid.attar/viz/Scattermap_16705265578610/Dashboard1?publish=yes&amp;fbclid=IwAR2GXkdOJqsPdA7QnuMUQlVM92snVIu6cvdqWjM41Rr4QwTCJJDKOBMT4xc" TargetMode="Externa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3.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3.png"/><Relationship Id="rId5"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8.png"/><Relationship Id="rId5" Type="http://schemas.openxmlformats.org/officeDocument/2006/relationships/image" Target="../media/image7.png"/><Relationship Id="rId10"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2D13-3369-2A1E-A0C4-C332953B16C0}"/>
              </a:ext>
            </a:extLst>
          </p:cNvPr>
          <p:cNvSpPr>
            <a:spLocks noGrp="1"/>
          </p:cNvSpPr>
          <p:nvPr>
            <p:ph type="title"/>
          </p:nvPr>
        </p:nvSpPr>
        <p:spPr>
          <a:xfrm>
            <a:off x="3018377" y="291768"/>
            <a:ext cx="3500150" cy="233397"/>
          </a:xfrm>
        </p:spPr>
        <p:txBody>
          <a:bodyPr>
            <a:noAutofit/>
          </a:bodyPr>
          <a:lstStyle/>
          <a:p>
            <a:pPr algn="ctr"/>
            <a:r>
              <a:rPr lang="en-US" sz="1600" b="1">
                <a:latin typeface="Calibri"/>
                <a:cs typeface="Calibri Light"/>
              </a:rPr>
              <a:t>2022 Seattle Airbnb Listings</a:t>
            </a:r>
            <a:br>
              <a:rPr lang="en-US" sz="1600" b="1">
                <a:latin typeface="Calibri"/>
                <a:cs typeface="Calibri Light"/>
              </a:rPr>
            </a:br>
            <a:r>
              <a:rPr lang="en-US" sz="1000" b="1">
                <a:latin typeface="Calibri"/>
                <a:cs typeface="Calibri Light"/>
              </a:rPr>
              <a:t>Vien Nguyen, Emily Overend, Connie Pan, Shahid Attar, &amp; </a:t>
            </a:r>
            <a:r>
              <a:rPr lang="en-US" sz="1000" b="1" err="1">
                <a:latin typeface="Calibri"/>
                <a:cs typeface="Calibri Light"/>
              </a:rPr>
              <a:t>Mamoundou</a:t>
            </a:r>
            <a:r>
              <a:rPr lang="en-US" sz="1000" b="1">
                <a:latin typeface="Calibri"/>
                <a:cs typeface="Calibri Light"/>
              </a:rPr>
              <a:t> </a:t>
            </a:r>
            <a:r>
              <a:rPr lang="en-US" sz="1000" b="1" err="1">
                <a:latin typeface="Calibri"/>
                <a:cs typeface="Calibri Light"/>
              </a:rPr>
              <a:t>Dramera</a:t>
            </a:r>
            <a:endParaRPr lang="en-US" sz="1000" b="1">
              <a:latin typeface="Calibri"/>
              <a:cs typeface="Calibri Light"/>
            </a:endParaRPr>
          </a:p>
        </p:txBody>
      </p:sp>
      <p:pic>
        <p:nvPicPr>
          <p:cNvPr id="5" name="Picture 41" descr="Logo, company name&#10;&#10;Description automatically generated">
            <a:extLst>
              <a:ext uri="{FF2B5EF4-FFF2-40B4-BE49-F238E27FC236}">
                <a16:creationId xmlns:a16="http://schemas.microsoft.com/office/drawing/2014/main" id="{AFB30E22-B1FB-7225-40CB-6F35FB87FBF6}"/>
              </a:ext>
            </a:extLst>
          </p:cNvPr>
          <p:cNvPicPr>
            <a:picLocks noChangeAspect="1"/>
          </p:cNvPicPr>
          <p:nvPr/>
        </p:nvPicPr>
        <p:blipFill>
          <a:blip r:embed="rId2"/>
          <a:stretch>
            <a:fillRect/>
          </a:stretch>
        </p:blipFill>
        <p:spPr>
          <a:xfrm>
            <a:off x="5680567" y="6097408"/>
            <a:ext cx="1392725" cy="607195"/>
          </a:xfrm>
          <a:prstGeom prst="rect">
            <a:avLst/>
          </a:prstGeom>
        </p:spPr>
      </p:pic>
      <p:pic>
        <p:nvPicPr>
          <p:cNvPr id="6" name="Picture 6" descr="A picture containing sky, outdoor, city&#10;&#10;Description automatically generated">
            <a:extLst>
              <a:ext uri="{FF2B5EF4-FFF2-40B4-BE49-F238E27FC236}">
                <a16:creationId xmlns:a16="http://schemas.microsoft.com/office/drawing/2014/main" id="{D099FAEA-D44F-69B4-89D5-C4BE5FF61597}"/>
              </a:ext>
            </a:extLst>
          </p:cNvPr>
          <p:cNvPicPr>
            <a:picLocks noChangeAspect="1"/>
          </p:cNvPicPr>
          <p:nvPr/>
        </p:nvPicPr>
        <p:blipFill>
          <a:blip r:embed="rId3"/>
          <a:stretch>
            <a:fillRect/>
          </a:stretch>
        </p:blipFill>
        <p:spPr>
          <a:xfrm>
            <a:off x="72370" y="56576"/>
            <a:ext cx="1712737" cy="995390"/>
          </a:xfrm>
          <a:prstGeom prst="rect">
            <a:avLst/>
          </a:prstGeom>
          <a:ln>
            <a:noFill/>
          </a:ln>
          <a:effectLst>
            <a:softEdge rad="112500"/>
          </a:effectLst>
        </p:spPr>
      </p:pic>
      <p:sp>
        <p:nvSpPr>
          <p:cNvPr id="4" name="TextBox 3">
            <a:extLst>
              <a:ext uri="{FF2B5EF4-FFF2-40B4-BE49-F238E27FC236}">
                <a16:creationId xmlns:a16="http://schemas.microsoft.com/office/drawing/2014/main" id="{A4D72821-C871-14F3-93F7-AB6E151A492F}"/>
              </a:ext>
            </a:extLst>
          </p:cNvPr>
          <p:cNvSpPr txBox="1"/>
          <p:nvPr/>
        </p:nvSpPr>
        <p:spPr>
          <a:xfrm>
            <a:off x="2714279" y="2157449"/>
            <a:ext cx="33288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700">
                <a:latin typeface="Calibri Light"/>
                <a:ea typeface="+mn-lt"/>
                <a:cs typeface="+mn-lt"/>
              </a:rPr>
              <a:t>For the year of 2022, the Queen Anne neighborhood had the highest average listing price per night due to the area’s famous tourist attractions. Neighborhoods located closer to downtown also have higher price averages, and neighborhoods located in the center of Seattle have cheaper price averages. </a:t>
            </a:r>
            <a:endParaRPr lang="en-US" sz="700">
              <a:latin typeface="Calibri Light"/>
              <a:cs typeface="Calibri"/>
            </a:endParaRPr>
          </a:p>
        </p:txBody>
      </p:sp>
      <p:pic>
        <p:nvPicPr>
          <p:cNvPr id="8" name="Picture 8" descr="Map&#10;&#10;Description automatically generated">
            <a:extLst>
              <a:ext uri="{FF2B5EF4-FFF2-40B4-BE49-F238E27FC236}">
                <a16:creationId xmlns:a16="http://schemas.microsoft.com/office/drawing/2014/main" id="{5A4EB353-915D-69E9-39A5-3C0D26B1B6DB}"/>
              </a:ext>
            </a:extLst>
          </p:cNvPr>
          <p:cNvPicPr>
            <a:picLocks noChangeAspect="1"/>
          </p:cNvPicPr>
          <p:nvPr/>
        </p:nvPicPr>
        <p:blipFill>
          <a:blip r:embed="rId4"/>
          <a:stretch>
            <a:fillRect/>
          </a:stretch>
        </p:blipFill>
        <p:spPr>
          <a:xfrm>
            <a:off x="2853662" y="2693349"/>
            <a:ext cx="2825797" cy="2740784"/>
          </a:xfrm>
          <a:prstGeom prst="rect">
            <a:avLst/>
          </a:prstGeom>
        </p:spPr>
      </p:pic>
      <p:sp>
        <p:nvSpPr>
          <p:cNvPr id="9" name="TextBox 8">
            <a:extLst>
              <a:ext uri="{FF2B5EF4-FFF2-40B4-BE49-F238E27FC236}">
                <a16:creationId xmlns:a16="http://schemas.microsoft.com/office/drawing/2014/main" id="{D6CEC42B-B37A-4E40-AB3F-E3D2A1AAC943}"/>
              </a:ext>
            </a:extLst>
          </p:cNvPr>
          <p:cNvSpPr txBox="1"/>
          <p:nvPr/>
        </p:nvSpPr>
        <p:spPr>
          <a:xfrm>
            <a:off x="2618769" y="1857204"/>
            <a:ext cx="3533173"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latin typeface="Calibri Light"/>
                <a:cs typeface="Calibri"/>
              </a:rPr>
              <a:t>Queen Anne neighborhood had the highest average listing price per night</a:t>
            </a:r>
          </a:p>
        </p:txBody>
      </p:sp>
      <p:pic>
        <p:nvPicPr>
          <p:cNvPr id="10" name="Picture 10" descr="Chart, line chart&#10;&#10;Description automatically generated">
            <a:extLst>
              <a:ext uri="{FF2B5EF4-FFF2-40B4-BE49-F238E27FC236}">
                <a16:creationId xmlns:a16="http://schemas.microsoft.com/office/drawing/2014/main" id="{0DFFAF96-8ABB-B6A2-B365-3AB8EF88EB5D}"/>
              </a:ext>
            </a:extLst>
          </p:cNvPr>
          <p:cNvPicPr>
            <a:picLocks noChangeAspect="1"/>
          </p:cNvPicPr>
          <p:nvPr/>
        </p:nvPicPr>
        <p:blipFill>
          <a:blip r:embed="rId5"/>
          <a:stretch>
            <a:fillRect/>
          </a:stretch>
        </p:blipFill>
        <p:spPr>
          <a:xfrm>
            <a:off x="220813" y="4054582"/>
            <a:ext cx="2331786" cy="1571528"/>
          </a:xfrm>
          <a:prstGeom prst="rect">
            <a:avLst/>
          </a:prstGeom>
        </p:spPr>
      </p:pic>
      <p:sp>
        <p:nvSpPr>
          <p:cNvPr id="11" name="TextBox 10">
            <a:extLst>
              <a:ext uri="{FF2B5EF4-FFF2-40B4-BE49-F238E27FC236}">
                <a16:creationId xmlns:a16="http://schemas.microsoft.com/office/drawing/2014/main" id="{551EBFE1-52AA-F75F-BA87-3C0A4A5B616D}"/>
              </a:ext>
            </a:extLst>
          </p:cNvPr>
          <p:cNvSpPr txBox="1"/>
          <p:nvPr/>
        </p:nvSpPr>
        <p:spPr>
          <a:xfrm>
            <a:off x="32110" y="3337142"/>
            <a:ext cx="27183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b="1">
                <a:latin typeface="Calibri Light"/>
                <a:cs typeface="Calibri"/>
              </a:rPr>
              <a:t>Seattle</a:t>
            </a:r>
            <a:r>
              <a:rPr lang="en-US" sz="1000" b="1">
                <a:latin typeface="Calibri Light"/>
                <a:cs typeface="Calibri"/>
              </a:rPr>
              <a:t> Airbnb's continued to grow in recent  years, even though  growth slowed since 2016</a:t>
            </a:r>
          </a:p>
        </p:txBody>
      </p:sp>
      <p:sp>
        <p:nvSpPr>
          <p:cNvPr id="12" name="TextBox 11">
            <a:extLst>
              <a:ext uri="{FF2B5EF4-FFF2-40B4-BE49-F238E27FC236}">
                <a16:creationId xmlns:a16="http://schemas.microsoft.com/office/drawing/2014/main" id="{22FAF32E-94A0-6F50-3FC9-7564B5E85C0B}"/>
              </a:ext>
            </a:extLst>
          </p:cNvPr>
          <p:cNvSpPr txBox="1"/>
          <p:nvPr/>
        </p:nvSpPr>
        <p:spPr>
          <a:xfrm>
            <a:off x="145435" y="3650726"/>
            <a:ext cx="26460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700">
                <a:latin typeface="Calibri Light"/>
                <a:cs typeface="Calibri" panose="020F0502020204030204"/>
              </a:rPr>
              <a:t>The Airbnb business in Seattle has significantly grown since 2008, and the number of listings has nearly tripled from 2014 to 2022. However, this growth slowed in 2016 due to increased regulation. </a:t>
            </a:r>
          </a:p>
        </p:txBody>
      </p:sp>
      <p:pic>
        <p:nvPicPr>
          <p:cNvPr id="18" name="Picture 21" descr="Chart, histogram&#10;&#10;Description automatically generated">
            <a:extLst>
              <a:ext uri="{FF2B5EF4-FFF2-40B4-BE49-F238E27FC236}">
                <a16:creationId xmlns:a16="http://schemas.microsoft.com/office/drawing/2014/main" id="{98B78DC1-F483-E07A-FAB3-580B214795EA}"/>
              </a:ext>
            </a:extLst>
          </p:cNvPr>
          <p:cNvPicPr>
            <a:picLocks noChangeAspect="1"/>
          </p:cNvPicPr>
          <p:nvPr/>
        </p:nvPicPr>
        <p:blipFill>
          <a:blip r:embed="rId6"/>
          <a:stretch>
            <a:fillRect/>
          </a:stretch>
        </p:blipFill>
        <p:spPr>
          <a:xfrm>
            <a:off x="5975054" y="3169030"/>
            <a:ext cx="2651025" cy="1655946"/>
          </a:xfrm>
          <a:prstGeom prst="rect">
            <a:avLst/>
          </a:prstGeom>
        </p:spPr>
      </p:pic>
      <p:sp>
        <p:nvSpPr>
          <p:cNvPr id="22" name="TextBox 21">
            <a:extLst>
              <a:ext uri="{FF2B5EF4-FFF2-40B4-BE49-F238E27FC236}">
                <a16:creationId xmlns:a16="http://schemas.microsoft.com/office/drawing/2014/main" id="{E2F4246E-658D-A03F-EF6C-FE3F0850E5A4}"/>
              </a:ext>
            </a:extLst>
          </p:cNvPr>
          <p:cNvSpPr txBox="1"/>
          <p:nvPr/>
        </p:nvSpPr>
        <p:spPr>
          <a:xfrm>
            <a:off x="6041401" y="2467084"/>
            <a:ext cx="284593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Calibri Light"/>
                <a:ea typeface="+mn-lt"/>
                <a:cs typeface="+mn-lt"/>
              </a:rPr>
              <a:t>Most Seattle Airbnb hosts offer only one listing</a:t>
            </a:r>
            <a:endParaRPr lang="en-US" sz="1100" b="1">
              <a:latin typeface="Calibri Light"/>
              <a:cs typeface="Calibri"/>
            </a:endParaRPr>
          </a:p>
        </p:txBody>
      </p:sp>
      <p:sp>
        <p:nvSpPr>
          <p:cNvPr id="23" name="TextBox 22">
            <a:extLst>
              <a:ext uri="{FF2B5EF4-FFF2-40B4-BE49-F238E27FC236}">
                <a16:creationId xmlns:a16="http://schemas.microsoft.com/office/drawing/2014/main" id="{2E3D8D24-96E8-5CDB-F94F-327511A4AEDD}"/>
              </a:ext>
            </a:extLst>
          </p:cNvPr>
          <p:cNvSpPr txBox="1"/>
          <p:nvPr/>
        </p:nvSpPr>
        <p:spPr>
          <a:xfrm>
            <a:off x="6094550" y="2640901"/>
            <a:ext cx="25809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700">
                <a:latin typeface="Calibri Light"/>
                <a:ea typeface="+mn-lt"/>
                <a:cs typeface="+mn-lt"/>
              </a:rPr>
              <a:t>A host on the Airbnb platform can have multiple listings available to rent, ranging from a separate room in their property to multiple apartments or homes. The majority of  Seattle hosts offer only one listing on the Airbnb platform.</a:t>
            </a:r>
            <a:endParaRPr lang="en-US" sz="700">
              <a:latin typeface="Calibri Light"/>
              <a:cs typeface="Calibri"/>
            </a:endParaRPr>
          </a:p>
        </p:txBody>
      </p:sp>
      <p:sp>
        <p:nvSpPr>
          <p:cNvPr id="25" name="TextBox 24">
            <a:extLst>
              <a:ext uri="{FF2B5EF4-FFF2-40B4-BE49-F238E27FC236}">
                <a16:creationId xmlns:a16="http://schemas.microsoft.com/office/drawing/2014/main" id="{16572D0F-58C7-A7AA-7C2A-640AAB7CC2A5}"/>
              </a:ext>
            </a:extLst>
          </p:cNvPr>
          <p:cNvSpPr txBox="1"/>
          <p:nvPr/>
        </p:nvSpPr>
        <p:spPr>
          <a:xfrm>
            <a:off x="6641545" y="288955"/>
            <a:ext cx="27913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700">
                <a:latin typeface="Calibri Light"/>
                <a:ea typeface="+mn-lt"/>
                <a:cs typeface="+mn-lt"/>
              </a:rPr>
              <a:t>Based on the projected pricing outlook (from September 2022 to September 2023), the listing prices of Seattle Airbnb's are expected to rise in the spring and decline starting in the fall. July is expected to have the highest average price at around $212 per night. </a:t>
            </a:r>
            <a:endParaRPr lang="en-US" sz="700">
              <a:latin typeface="Calibri Light"/>
              <a:cs typeface="Calibri"/>
            </a:endParaRPr>
          </a:p>
        </p:txBody>
      </p:sp>
      <p:sp>
        <p:nvSpPr>
          <p:cNvPr id="26" name="TextBox 25">
            <a:extLst>
              <a:ext uri="{FF2B5EF4-FFF2-40B4-BE49-F238E27FC236}">
                <a16:creationId xmlns:a16="http://schemas.microsoft.com/office/drawing/2014/main" id="{A2E1177E-A325-6A8A-E6A7-F5DF66C92B20}"/>
              </a:ext>
            </a:extLst>
          </p:cNvPr>
          <p:cNvSpPr txBox="1"/>
          <p:nvPr/>
        </p:nvSpPr>
        <p:spPr>
          <a:xfrm>
            <a:off x="6446232" y="144116"/>
            <a:ext cx="318631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Light"/>
                <a:ea typeface="+mn-lt"/>
                <a:cs typeface="+mn-lt"/>
              </a:rPr>
              <a:t>Price of Airbnb listings are higher in the summer</a:t>
            </a:r>
            <a:endParaRPr lang="en-US" sz="1100" b="1">
              <a:latin typeface="Calibri Light"/>
              <a:cs typeface="Calibri"/>
            </a:endParaRPr>
          </a:p>
        </p:txBody>
      </p:sp>
      <p:sp>
        <p:nvSpPr>
          <p:cNvPr id="28" name="TextBox 27">
            <a:extLst>
              <a:ext uri="{FF2B5EF4-FFF2-40B4-BE49-F238E27FC236}">
                <a16:creationId xmlns:a16="http://schemas.microsoft.com/office/drawing/2014/main" id="{1C5A8DD5-BD8B-63D9-F18D-394613E6EC05}"/>
              </a:ext>
            </a:extLst>
          </p:cNvPr>
          <p:cNvSpPr txBox="1"/>
          <p:nvPr/>
        </p:nvSpPr>
        <p:spPr>
          <a:xfrm>
            <a:off x="901147" y="1060173"/>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9" name="TextBox 28">
            <a:extLst>
              <a:ext uri="{FF2B5EF4-FFF2-40B4-BE49-F238E27FC236}">
                <a16:creationId xmlns:a16="http://schemas.microsoft.com/office/drawing/2014/main" id="{73DE9DA7-E5A4-6EF0-AF89-F3998F8F855C}"/>
              </a:ext>
            </a:extLst>
          </p:cNvPr>
          <p:cNvSpPr txBox="1"/>
          <p:nvPr/>
        </p:nvSpPr>
        <p:spPr>
          <a:xfrm>
            <a:off x="575" y="1370412"/>
            <a:ext cx="30495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700">
                <a:latin typeface="Calibri Light"/>
                <a:ea typeface="+mn-lt"/>
                <a:cs typeface="+mn-lt"/>
              </a:rPr>
              <a:t>Washington State law requires some owners of short-term Airbnb rentals to obtain a business license. It appears that hosts with an exempt license status and hosts with a license charge higher prices than hosts without a license and those with a pending status.. </a:t>
            </a:r>
          </a:p>
        </p:txBody>
      </p:sp>
      <p:sp>
        <p:nvSpPr>
          <p:cNvPr id="30" name="TextBox 29">
            <a:extLst>
              <a:ext uri="{FF2B5EF4-FFF2-40B4-BE49-F238E27FC236}">
                <a16:creationId xmlns:a16="http://schemas.microsoft.com/office/drawing/2014/main" id="{B53EB122-304D-4375-4216-ADC654794AD5}"/>
              </a:ext>
            </a:extLst>
          </p:cNvPr>
          <p:cNvSpPr txBox="1"/>
          <p:nvPr/>
        </p:nvSpPr>
        <p:spPr>
          <a:xfrm>
            <a:off x="-16201" y="1057567"/>
            <a:ext cx="3071711" cy="4057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Light"/>
                <a:cs typeface="Calibri"/>
              </a:rPr>
              <a:t>Seattle Airbnb hosts with a license or exempt license status charge higher listing prices</a:t>
            </a:r>
            <a:endParaRPr lang="en-US"/>
          </a:p>
        </p:txBody>
      </p:sp>
      <p:sp>
        <p:nvSpPr>
          <p:cNvPr id="31" name="TextBox 30">
            <a:extLst>
              <a:ext uri="{FF2B5EF4-FFF2-40B4-BE49-F238E27FC236}">
                <a16:creationId xmlns:a16="http://schemas.microsoft.com/office/drawing/2014/main" id="{22AE2B89-3135-C316-EF38-123E92AA2A81}"/>
              </a:ext>
            </a:extLst>
          </p:cNvPr>
          <p:cNvSpPr txBox="1"/>
          <p:nvPr/>
        </p:nvSpPr>
        <p:spPr>
          <a:xfrm>
            <a:off x="4631070" y="5024890"/>
            <a:ext cx="121016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Calibri Light"/>
                <a:cs typeface="Calibri"/>
              </a:rPr>
              <a:t>Source: Airbnb Open Data 2022</a:t>
            </a:r>
          </a:p>
        </p:txBody>
      </p:sp>
      <p:sp>
        <p:nvSpPr>
          <p:cNvPr id="3" name="TextBox 2">
            <a:extLst>
              <a:ext uri="{FF2B5EF4-FFF2-40B4-BE49-F238E27FC236}">
                <a16:creationId xmlns:a16="http://schemas.microsoft.com/office/drawing/2014/main" id="{A766C814-48E7-2EA5-4DED-FAC45C4B397C}"/>
              </a:ext>
            </a:extLst>
          </p:cNvPr>
          <p:cNvSpPr txBox="1"/>
          <p:nvPr/>
        </p:nvSpPr>
        <p:spPr>
          <a:xfrm>
            <a:off x="3046627" y="707025"/>
            <a:ext cx="3446986" cy="107721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800" b="1">
                <a:latin typeface="Calibri Light"/>
                <a:cs typeface="Calibri"/>
              </a:rPr>
              <a:t>Background</a:t>
            </a:r>
            <a:r>
              <a:rPr lang="en-US" sz="800">
                <a:latin typeface="Calibri Light"/>
                <a:cs typeface="Calibri"/>
              </a:rPr>
              <a:t>:</a:t>
            </a:r>
            <a:r>
              <a:rPr lang="en-US" sz="800">
                <a:latin typeface="Calibri Light"/>
                <a:ea typeface="+mn-lt"/>
                <a:cs typeface="+mn-lt"/>
              </a:rPr>
              <a:t> </a:t>
            </a:r>
          </a:p>
          <a:p>
            <a:pPr algn="just" fontAlgn="base">
              <a:buFont typeface="Arial" panose="020B0604020202020204" pitchFamily="34" charset="0"/>
              <a:buChar char="•"/>
            </a:pPr>
            <a:r>
              <a:rPr lang="en-US" sz="800">
                <a:latin typeface="Calibri Light"/>
                <a:ea typeface="+mn-lt"/>
                <a:cs typeface="+mn-lt"/>
              </a:rPr>
              <a:t> </a:t>
            </a:r>
            <a:r>
              <a:rPr lang="en-US" sz="800">
                <a:solidFill>
                  <a:schemeClr val="tx1"/>
                </a:solidFill>
                <a:latin typeface="Calibri Light"/>
                <a:cs typeface="Calibri Light"/>
              </a:rPr>
              <a:t>Seattle is one of the best places to visit in the United States, as it offers a wide range of activities, attractions, and geographical features to explore.</a:t>
            </a:r>
          </a:p>
          <a:p>
            <a:pPr algn="just" fontAlgn="base">
              <a:buFont typeface="Arial" panose="020B0604020202020204" pitchFamily="34" charset="0"/>
              <a:buChar char="•"/>
            </a:pPr>
            <a:r>
              <a:rPr lang="en-US" sz="800">
                <a:solidFill>
                  <a:schemeClr val="tx1"/>
                </a:solidFill>
                <a:latin typeface="Calibri Light"/>
                <a:cs typeface="Calibri Light"/>
              </a:rPr>
              <a:t>This poster was created to show the growth of Airbnb's over the years, the prices of Airbnb's according to local neighborhoods, and the trend of price over the span of the year. </a:t>
            </a:r>
          </a:p>
          <a:p>
            <a:pPr algn="just" fontAlgn="base">
              <a:buFont typeface="Arial" panose="020B0604020202020204" pitchFamily="34" charset="0"/>
              <a:buChar char="•"/>
            </a:pPr>
            <a:r>
              <a:rPr lang="en-US" sz="800">
                <a:solidFill>
                  <a:schemeClr val="tx1"/>
                </a:solidFill>
                <a:latin typeface="Calibri Light"/>
                <a:cs typeface="Calibri Light"/>
              </a:rPr>
              <a:t>This schematic is useful to tourists planning their visit, and it is useful to prospective hosts and businesses in making investment decisions.</a:t>
            </a:r>
          </a:p>
        </p:txBody>
      </p:sp>
      <p:sp>
        <p:nvSpPr>
          <p:cNvPr id="16" name="TextBox 15">
            <a:extLst>
              <a:ext uri="{FF2B5EF4-FFF2-40B4-BE49-F238E27FC236}">
                <a16:creationId xmlns:a16="http://schemas.microsoft.com/office/drawing/2014/main" id="{E028F087-63E4-11C9-294C-C1C73516DC60}"/>
              </a:ext>
            </a:extLst>
          </p:cNvPr>
          <p:cNvSpPr txBox="1"/>
          <p:nvPr/>
        </p:nvSpPr>
        <p:spPr>
          <a:xfrm>
            <a:off x="68812" y="5620686"/>
            <a:ext cx="5603977" cy="116955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a:latin typeface="Calibri Light"/>
                <a:cs typeface="Calibri"/>
              </a:rPr>
              <a:t>Conclusion</a:t>
            </a:r>
            <a:r>
              <a:rPr lang="en-US" sz="700">
                <a:latin typeface="Calibri Light"/>
                <a:cs typeface="Calibri"/>
              </a:rPr>
              <a:t>:</a:t>
            </a:r>
          </a:p>
          <a:p>
            <a:pPr algn="just" fontAlgn="base">
              <a:buFont typeface="Arial" panose="020B0604020202020204" pitchFamily="34" charset="0"/>
              <a:buChar char="•"/>
            </a:pPr>
            <a:r>
              <a:rPr lang="en-US" sz="700">
                <a:solidFill>
                  <a:schemeClr val="tx1"/>
                </a:solidFill>
                <a:latin typeface="+mj-lt"/>
              </a:rPr>
              <a:t>Airbnb's</a:t>
            </a:r>
            <a:r>
              <a:rPr lang="en-US" sz="700" b="0" i="0" u="none" strike="noStrike">
                <a:solidFill>
                  <a:schemeClr val="tx1"/>
                </a:solidFill>
                <a:effectLst/>
                <a:latin typeface="+mj-lt"/>
              </a:rPr>
              <a:t> </a:t>
            </a:r>
            <a:r>
              <a:rPr lang="en-US" sz="700">
                <a:solidFill>
                  <a:schemeClr val="tx1"/>
                </a:solidFill>
                <a:latin typeface="+mj-lt"/>
              </a:rPr>
              <a:t>have</a:t>
            </a:r>
            <a:r>
              <a:rPr lang="en-US" sz="700" b="0" i="0" u="none" strike="noStrike">
                <a:solidFill>
                  <a:schemeClr val="tx1"/>
                </a:solidFill>
                <a:effectLst/>
                <a:latin typeface="+mj-lt"/>
              </a:rPr>
              <a:t> grown exponentially in Seattle neighborhoods since 2008</a:t>
            </a:r>
            <a:r>
              <a:rPr lang="en-US" sz="700">
                <a:solidFill>
                  <a:schemeClr val="tx1"/>
                </a:solidFill>
                <a:latin typeface="+mj-lt"/>
              </a:rPr>
              <a:t>,</a:t>
            </a:r>
            <a:r>
              <a:rPr lang="en-US" sz="700" b="0" i="0" u="none" strike="noStrike">
                <a:solidFill>
                  <a:schemeClr val="tx1"/>
                </a:solidFill>
                <a:effectLst/>
                <a:latin typeface="+mj-lt"/>
              </a:rPr>
              <a:t> where </a:t>
            </a:r>
            <a:r>
              <a:rPr lang="en-US" sz="700">
                <a:solidFill>
                  <a:schemeClr val="tx1"/>
                </a:solidFill>
                <a:latin typeface="+mj-lt"/>
              </a:rPr>
              <a:t>licensing</a:t>
            </a:r>
            <a:r>
              <a:rPr lang="en-US" sz="700" b="0" i="0" u="none" strike="noStrike">
                <a:solidFill>
                  <a:schemeClr val="tx1"/>
                </a:solidFill>
                <a:effectLst/>
                <a:latin typeface="+mj-lt"/>
              </a:rPr>
              <a:t> status becomes significantly</a:t>
            </a:r>
            <a:r>
              <a:rPr lang="en-US" sz="700">
                <a:solidFill>
                  <a:schemeClr val="tx1"/>
                </a:solidFill>
                <a:latin typeface="+mj-lt"/>
              </a:rPr>
              <a:t> important </a:t>
            </a:r>
            <a:r>
              <a:rPr lang="en-US" sz="700" b="0" i="0" u="none" strike="noStrike">
                <a:solidFill>
                  <a:schemeClr val="tx1"/>
                </a:solidFill>
                <a:effectLst/>
                <a:latin typeface="+mj-lt"/>
              </a:rPr>
              <a:t>to list in the market. </a:t>
            </a:r>
            <a:endParaRPr lang="en-US" sz="700" b="1" i="0" u="none" strike="noStrike">
              <a:solidFill>
                <a:schemeClr val="tx1"/>
              </a:solidFill>
              <a:effectLst/>
              <a:latin typeface="+mj-lt"/>
              <a:cs typeface="Calibri Light"/>
            </a:endParaRPr>
          </a:p>
          <a:p>
            <a:pPr algn="just" fontAlgn="base">
              <a:buFont typeface="Arial" panose="020B0604020202020204" pitchFamily="34" charset="0"/>
              <a:buChar char="•"/>
            </a:pPr>
            <a:r>
              <a:rPr lang="en-US" sz="700" b="0" i="0" u="none" strike="noStrike">
                <a:solidFill>
                  <a:schemeClr val="tx1"/>
                </a:solidFill>
                <a:effectLst/>
                <a:latin typeface="+mj-lt"/>
              </a:rPr>
              <a:t>This growth affects </a:t>
            </a:r>
            <a:r>
              <a:rPr lang="en-US" sz="700">
                <a:solidFill>
                  <a:schemeClr val="tx1"/>
                </a:solidFill>
                <a:latin typeface="+mj-lt"/>
              </a:rPr>
              <a:t>the demands</a:t>
            </a:r>
            <a:r>
              <a:rPr lang="en-US" sz="700" b="0" i="0" u="none" strike="noStrike">
                <a:solidFill>
                  <a:schemeClr val="tx1"/>
                </a:solidFill>
                <a:effectLst/>
                <a:latin typeface="+mj-lt"/>
              </a:rPr>
              <a:t> and the </a:t>
            </a:r>
            <a:r>
              <a:rPr lang="en-US" sz="700">
                <a:solidFill>
                  <a:schemeClr val="tx1"/>
                </a:solidFill>
                <a:latin typeface="+mj-lt"/>
              </a:rPr>
              <a:t>prices</a:t>
            </a:r>
            <a:r>
              <a:rPr lang="en-US" sz="700" b="0" i="0" u="none" strike="noStrike">
                <a:solidFill>
                  <a:schemeClr val="tx1"/>
                </a:solidFill>
                <a:effectLst/>
                <a:latin typeface="+mj-lt"/>
              </a:rPr>
              <a:t> of</a:t>
            </a:r>
            <a:r>
              <a:rPr lang="en-US" sz="700">
                <a:solidFill>
                  <a:schemeClr val="tx1"/>
                </a:solidFill>
                <a:latin typeface="+mj-lt"/>
              </a:rPr>
              <a:t> Airbnb's</a:t>
            </a:r>
            <a:r>
              <a:rPr lang="en-US" sz="700" b="0" i="0" u="none" strike="noStrike">
                <a:solidFill>
                  <a:schemeClr val="tx1"/>
                </a:solidFill>
                <a:effectLst/>
                <a:latin typeface="+mj-lt"/>
              </a:rPr>
              <a:t> from area to area</a:t>
            </a:r>
            <a:r>
              <a:rPr lang="en-US" sz="700">
                <a:solidFill>
                  <a:schemeClr val="tx1"/>
                </a:solidFill>
                <a:latin typeface="+mj-lt"/>
              </a:rPr>
              <a:t>.  The location of Airbnb's has a major influence on price, as it</a:t>
            </a:r>
            <a:r>
              <a:rPr lang="en-US" sz="700" b="0" i="0" u="none" strike="noStrike">
                <a:solidFill>
                  <a:schemeClr val="tx1"/>
                </a:solidFill>
                <a:effectLst/>
                <a:latin typeface="+mj-lt"/>
              </a:rPr>
              <a:t> provides</a:t>
            </a:r>
            <a:r>
              <a:rPr lang="en-US" sz="700">
                <a:solidFill>
                  <a:schemeClr val="tx1"/>
                </a:solidFill>
                <a:latin typeface="+mj-lt"/>
              </a:rPr>
              <a:t> convenient distances to shops, restaurants, and attractions.  This is seen with Airbnb's in the Queen Anne  neighborhood, which had the highest average price per night and where popular attractions such as the Space Needle, Museum of Pop Culture, and other attractions are located.</a:t>
            </a:r>
            <a:endParaRPr lang="en-US" sz="700" i="0" u="none" strike="noStrike">
              <a:solidFill>
                <a:schemeClr val="tx1"/>
              </a:solidFill>
              <a:effectLst/>
              <a:latin typeface="+mj-lt"/>
              <a:cs typeface="Calibri Light"/>
            </a:endParaRPr>
          </a:p>
          <a:p>
            <a:pPr algn="just" fontAlgn="base">
              <a:buFont typeface="Arial" panose="020B0604020202020204" pitchFamily="34" charset="0"/>
              <a:buChar char="•"/>
            </a:pPr>
            <a:r>
              <a:rPr lang="en-US" sz="700" b="0" i="0" u="none" strike="noStrike">
                <a:solidFill>
                  <a:schemeClr val="tx1"/>
                </a:solidFill>
                <a:effectLst/>
                <a:latin typeface="+mj-lt"/>
              </a:rPr>
              <a:t>The pricing of </a:t>
            </a:r>
            <a:r>
              <a:rPr lang="en-US" sz="700">
                <a:solidFill>
                  <a:schemeClr val="tx1"/>
                </a:solidFill>
                <a:latin typeface="+mj-lt"/>
              </a:rPr>
              <a:t>Airbnb's</a:t>
            </a:r>
            <a:r>
              <a:rPr lang="en-US" sz="700" b="0" i="0" u="none" strike="noStrike">
                <a:solidFill>
                  <a:schemeClr val="tx1"/>
                </a:solidFill>
                <a:effectLst/>
                <a:latin typeface="+mj-lt"/>
              </a:rPr>
              <a:t> is </a:t>
            </a:r>
            <a:r>
              <a:rPr lang="en-US" sz="700">
                <a:solidFill>
                  <a:schemeClr val="tx1"/>
                </a:solidFill>
                <a:latin typeface="+mj-lt"/>
              </a:rPr>
              <a:t>also based</a:t>
            </a:r>
            <a:r>
              <a:rPr lang="en-US" sz="700" b="0" i="0" u="none" strike="noStrike">
                <a:solidFill>
                  <a:schemeClr val="tx1"/>
                </a:solidFill>
                <a:effectLst/>
                <a:latin typeface="+mj-lt"/>
              </a:rPr>
              <a:t> on factors such as </a:t>
            </a:r>
            <a:r>
              <a:rPr lang="en-US" sz="700">
                <a:solidFill>
                  <a:schemeClr val="tx1"/>
                </a:solidFill>
                <a:latin typeface="+mj-lt"/>
              </a:rPr>
              <a:t>the licensing status of the host, the number of people an Airbnb can house, and season. Hosts with a license</a:t>
            </a:r>
            <a:r>
              <a:rPr lang="en-US" sz="700" b="0" i="0" u="none" strike="noStrike">
                <a:solidFill>
                  <a:schemeClr val="tx1"/>
                </a:solidFill>
                <a:effectLst/>
                <a:latin typeface="+mj-lt"/>
              </a:rPr>
              <a:t> </a:t>
            </a:r>
            <a:r>
              <a:rPr lang="en-US" sz="700">
                <a:solidFill>
                  <a:schemeClr val="tx1"/>
                </a:solidFill>
                <a:latin typeface="+mj-lt"/>
              </a:rPr>
              <a:t>or an exempt licensing status, accommodations for one person, and the summer season have the highest Airbnb prices.</a:t>
            </a:r>
            <a:endParaRPr lang="en-US" sz="700" b="0" i="0" u="none" strike="noStrike">
              <a:solidFill>
                <a:schemeClr val="tx1"/>
              </a:solidFill>
              <a:effectLst/>
              <a:latin typeface="+mj-lt"/>
              <a:cs typeface="Calibri Light"/>
            </a:endParaRPr>
          </a:p>
          <a:p>
            <a:pPr algn="just" fontAlgn="base">
              <a:buFont typeface="Arial" panose="020B0604020202020204" pitchFamily="34" charset="0"/>
              <a:buChar char="•"/>
            </a:pPr>
            <a:r>
              <a:rPr lang="en-US" sz="700" b="0" i="0" u="none" strike="noStrike">
                <a:solidFill>
                  <a:schemeClr val="tx1"/>
                </a:solidFill>
                <a:effectLst/>
                <a:latin typeface="+mj-lt"/>
              </a:rPr>
              <a:t>This report will help </a:t>
            </a:r>
            <a:r>
              <a:rPr lang="en-US" sz="700">
                <a:solidFill>
                  <a:schemeClr val="tx1"/>
                </a:solidFill>
                <a:latin typeface="+mj-lt"/>
              </a:rPr>
              <a:t>tourists with planning their visit to Seattle, and it could be a tool for local businesses and service providers  when making business decisions.</a:t>
            </a:r>
            <a:endParaRPr lang="en-US" sz="700" b="0" i="0" u="none" strike="noStrike">
              <a:solidFill>
                <a:schemeClr val="tx1"/>
              </a:solidFill>
              <a:effectLst/>
              <a:latin typeface="+mj-lt"/>
              <a:cs typeface="Calibri Light"/>
            </a:endParaRPr>
          </a:p>
          <a:p>
            <a:endParaRPr lang="en-US" sz="700">
              <a:latin typeface="Calibri Light"/>
              <a:cs typeface="Calibri"/>
            </a:endParaRPr>
          </a:p>
        </p:txBody>
      </p:sp>
      <p:sp>
        <p:nvSpPr>
          <p:cNvPr id="20" name="TextBox 19">
            <a:extLst>
              <a:ext uri="{FF2B5EF4-FFF2-40B4-BE49-F238E27FC236}">
                <a16:creationId xmlns:a16="http://schemas.microsoft.com/office/drawing/2014/main" id="{4AC85FEE-D228-DAB2-B87C-D31ED265CB63}"/>
              </a:ext>
            </a:extLst>
          </p:cNvPr>
          <p:cNvSpPr txBox="1"/>
          <p:nvPr/>
        </p:nvSpPr>
        <p:spPr>
          <a:xfrm>
            <a:off x="9272689" y="1327090"/>
            <a:ext cx="256912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700">
                <a:latin typeface="Calibri Light"/>
                <a:ea typeface="+mn-lt"/>
                <a:cs typeface="+mn-lt"/>
              </a:rPr>
              <a:t>This boxplot shows the average price each person pays by the number of people an accommodation can house (i.e., Accommodation 1 can only accommodate one person.) The range of average price is highest for Airbnb's that accommodate one or two people, and lowest for Airbnb's that accommodate 10 or more people.</a:t>
            </a:r>
            <a:endParaRPr lang="en-US" sz="700">
              <a:latin typeface="Calibri Light"/>
              <a:ea typeface="+mn-lt"/>
              <a:cs typeface="Calibri"/>
            </a:endParaRPr>
          </a:p>
        </p:txBody>
      </p:sp>
      <p:sp>
        <p:nvSpPr>
          <p:cNvPr id="21" name="TextBox 20">
            <a:extLst>
              <a:ext uri="{FF2B5EF4-FFF2-40B4-BE49-F238E27FC236}">
                <a16:creationId xmlns:a16="http://schemas.microsoft.com/office/drawing/2014/main" id="{9B58D21B-87C4-350E-E2F9-5A4B35B8128D}"/>
              </a:ext>
            </a:extLst>
          </p:cNvPr>
          <p:cNvSpPr txBox="1"/>
          <p:nvPr/>
        </p:nvSpPr>
        <p:spPr>
          <a:xfrm>
            <a:off x="9269245" y="813436"/>
            <a:ext cx="2653412" cy="608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Calibri Light"/>
                <a:cs typeface="Calibri"/>
              </a:rPr>
              <a:t>The range in price per person is higher for Airbnb's that can accommodate a smaller number of people.</a:t>
            </a:r>
          </a:p>
        </p:txBody>
      </p:sp>
      <p:pic>
        <p:nvPicPr>
          <p:cNvPr id="33" name="Picture 13" descr="A picture containing text, building, outdoor, sky&#10;&#10;Description automatically generated">
            <a:extLst>
              <a:ext uri="{FF2B5EF4-FFF2-40B4-BE49-F238E27FC236}">
                <a16:creationId xmlns:a16="http://schemas.microsoft.com/office/drawing/2014/main" id="{0C85DA97-D983-9CC9-22F9-54363E57731C}"/>
              </a:ext>
            </a:extLst>
          </p:cNvPr>
          <p:cNvPicPr>
            <a:picLocks noChangeAspect="1"/>
          </p:cNvPicPr>
          <p:nvPr/>
        </p:nvPicPr>
        <p:blipFill>
          <a:blip r:embed="rId7"/>
          <a:stretch>
            <a:fillRect/>
          </a:stretch>
        </p:blipFill>
        <p:spPr>
          <a:xfrm>
            <a:off x="9572971" y="217409"/>
            <a:ext cx="700089" cy="505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14" descr="A picture containing sky, water, outdoor, distance&#10;&#10;Description automatically generated">
            <a:extLst>
              <a:ext uri="{FF2B5EF4-FFF2-40B4-BE49-F238E27FC236}">
                <a16:creationId xmlns:a16="http://schemas.microsoft.com/office/drawing/2014/main" id="{0FA9228E-9E11-C03C-9412-BB52EAA34E22}"/>
              </a:ext>
            </a:extLst>
          </p:cNvPr>
          <p:cNvPicPr>
            <a:picLocks noChangeAspect="1"/>
          </p:cNvPicPr>
          <p:nvPr/>
        </p:nvPicPr>
        <p:blipFill>
          <a:blip r:embed="rId8"/>
          <a:stretch>
            <a:fillRect/>
          </a:stretch>
        </p:blipFill>
        <p:spPr>
          <a:xfrm>
            <a:off x="11318047" y="197540"/>
            <a:ext cx="694775" cy="513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Picture 15" descr="A picture containing scene, harbor&#10;&#10;Description automatically generated">
            <a:extLst>
              <a:ext uri="{FF2B5EF4-FFF2-40B4-BE49-F238E27FC236}">
                <a16:creationId xmlns:a16="http://schemas.microsoft.com/office/drawing/2014/main" id="{C3C24B82-2529-3EA2-19EE-EE1466774985}"/>
              </a:ext>
            </a:extLst>
          </p:cNvPr>
          <p:cNvPicPr>
            <a:picLocks noChangeAspect="1"/>
          </p:cNvPicPr>
          <p:nvPr/>
        </p:nvPicPr>
        <p:blipFill>
          <a:blip r:embed="rId9"/>
          <a:stretch>
            <a:fillRect/>
          </a:stretch>
        </p:blipFill>
        <p:spPr>
          <a:xfrm>
            <a:off x="10375624" y="215442"/>
            <a:ext cx="854422" cy="499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3" descr="Chart, line chart&#10;&#10;Description automatically generated">
            <a:extLst>
              <a:ext uri="{FF2B5EF4-FFF2-40B4-BE49-F238E27FC236}">
                <a16:creationId xmlns:a16="http://schemas.microsoft.com/office/drawing/2014/main" id="{D93C0F16-917F-C4F4-2AF0-157C9164D6AD}"/>
              </a:ext>
            </a:extLst>
          </p:cNvPr>
          <p:cNvPicPr>
            <a:picLocks noChangeAspect="1"/>
          </p:cNvPicPr>
          <p:nvPr/>
        </p:nvPicPr>
        <p:blipFill>
          <a:blip r:embed="rId10"/>
          <a:stretch>
            <a:fillRect/>
          </a:stretch>
        </p:blipFill>
        <p:spPr>
          <a:xfrm>
            <a:off x="6632064" y="813951"/>
            <a:ext cx="2497394" cy="1648543"/>
          </a:xfrm>
          <a:prstGeom prst="rect">
            <a:avLst/>
          </a:prstGeom>
        </p:spPr>
      </p:pic>
      <p:pic>
        <p:nvPicPr>
          <p:cNvPr id="14" name="Picture 14" descr="Chart&#10;&#10;Description automatically generated">
            <a:extLst>
              <a:ext uri="{FF2B5EF4-FFF2-40B4-BE49-F238E27FC236}">
                <a16:creationId xmlns:a16="http://schemas.microsoft.com/office/drawing/2014/main" id="{DEBB372C-0720-CCAB-15BC-C079D8B25326}"/>
              </a:ext>
            </a:extLst>
          </p:cNvPr>
          <p:cNvPicPr>
            <a:picLocks noChangeAspect="1"/>
          </p:cNvPicPr>
          <p:nvPr/>
        </p:nvPicPr>
        <p:blipFill>
          <a:blip r:embed="rId11"/>
          <a:stretch>
            <a:fillRect/>
          </a:stretch>
        </p:blipFill>
        <p:spPr>
          <a:xfrm>
            <a:off x="9206267" y="1994996"/>
            <a:ext cx="2457741" cy="1709633"/>
          </a:xfrm>
          <a:prstGeom prst="rect">
            <a:avLst/>
          </a:prstGeom>
        </p:spPr>
      </p:pic>
      <p:pic>
        <p:nvPicPr>
          <p:cNvPr id="15" name="Picture 16" descr="Text&#10;&#10;Description automatically generated">
            <a:extLst>
              <a:ext uri="{FF2B5EF4-FFF2-40B4-BE49-F238E27FC236}">
                <a16:creationId xmlns:a16="http://schemas.microsoft.com/office/drawing/2014/main" id="{0426716D-F623-CBE3-BB8D-8860813D4A00}"/>
              </a:ext>
            </a:extLst>
          </p:cNvPr>
          <p:cNvPicPr>
            <a:picLocks noChangeAspect="1"/>
          </p:cNvPicPr>
          <p:nvPr/>
        </p:nvPicPr>
        <p:blipFill>
          <a:blip r:embed="rId12"/>
          <a:stretch>
            <a:fillRect/>
          </a:stretch>
        </p:blipFill>
        <p:spPr>
          <a:xfrm>
            <a:off x="4899808" y="3580986"/>
            <a:ext cx="779444" cy="481250"/>
          </a:xfrm>
          <a:prstGeom prst="rect">
            <a:avLst/>
          </a:prstGeom>
        </p:spPr>
      </p:pic>
      <p:pic>
        <p:nvPicPr>
          <p:cNvPr id="19" name="Picture 4" descr="Chart, bar chart&#10;&#10;Description automatically generated">
            <a:extLst>
              <a:ext uri="{FF2B5EF4-FFF2-40B4-BE49-F238E27FC236}">
                <a16:creationId xmlns:a16="http://schemas.microsoft.com/office/drawing/2014/main" id="{2BA8E25C-1E86-36E6-23AE-907CF0042F97}"/>
              </a:ext>
            </a:extLst>
          </p:cNvPr>
          <p:cNvPicPr>
            <a:picLocks noGrp="1" noChangeAspect="1"/>
          </p:cNvPicPr>
          <p:nvPr>
            <p:ph idx="1"/>
          </p:nvPr>
        </p:nvPicPr>
        <p:blipFill>
          <a:blip r:embed="rId13"/>
          <a:stretch>
            <a:fillRect/>
          </a:stretch>
        </p:blipFill>
        <p:spPr>
          <a:xfrm>
            <a:off x="292877" y="1854690"/>
            <a:ext cx="2188845" cy="1440559"/>
          </a:xfrm>
        </p:spPr>
      </p:pic>
      <p:pic>
        <p:nvPicPr>
          <p:cNvPr id="32" name="Picture 4" descr="Chart&#10;&#10;Description automatically generated">
            <a:extLst>
              <a:ext uri="{FF2B5EF4-FFF2-40B4-BE49-F238E27FC236}">
                <a16:creationId xmlns:a16="http://schemas.microsoft.com/office/drawing/2014/main" id="{5F6AB0DC-9AA7-724A-3BD9-E9CBB29820FE}"/>
              </a:ext>
            </a:extLst>
          </p:cNvPr>
          <p:cNvPicPr>
            <a:picLocks noChangeAspect="1"/>
          </p:cNvPicPr>
          <p:nvPr/>
        </p:nvPicPr>
        <p:blipFill>
          <a:blip r:embed="rId14"/>
          <a:stretch>
            <a:fillRect/>
          </a:stretch>
        </p:blipFill>
        <p:spPr>
          <a:xfrm>
            <a:off x="7033546" y="4820256"/>
            <a:ext cx="1955741" cy="1813250"/>
          </a:xfrm>
          <a:prstGeom prst="rect">
            <a:avLst/>
          </a:prstGeom>
        </p:spPr>
      </p:pic>
      <p:sp>
        <p:nvSpPr>
          <p:cNvPr id="7" name="TextBox 6">
            <a:extLst>
              <a:ext uri="{FF2B5EF4-FFF2-40B4-BE49-F238E27FC236}">
                <a16:creationId xmlns:a16="http://schemas.microsoft.com/office/drawing/2014/main" id="{EE685534-F91D-826F-0732-20606523A0AF}"/>
              </a:ext>
            </a:extLst>
          </p:cNvPr>
          <p:cNvSpPr txBox="1"/>
          <p:nvPr/>
        </p:nvSpPr>
        <p:spPr>
          <a:xfrm>
            <a:off x="5695194" y="5252726"/>
            <a:ext cx="133659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700">
                <a:latin typeface="Calibri Light"/>
                <a:ea typeface="+mn-lt"/>
                <a:cs typeface="+mn-lt"/>
              </a:rPr>
              <a:t>The Downtown area has a significantly greater listing count compared to other areas due to the convenience of its proximity to Seattle's popular tourist attractions. </a:t>
            </a:r>
            <a:endParaRPr lang="en-US" sz="700">
              <a:cs typeface="Calibri"/>
            </a:endParaRPr>
          </a:p>
        </p:txBody>
      </p:sp>
      <p:sp>
        <p:nvSpPr>
          <p:cNvPr id="17" name="TextBox 16">
            <a:extLst>
              <a:ext uri="{FF2B5EF4-FFF2-40B4-BE49-F238E27FC236}">
                <a16:creationId xmlns:a16="http://schemas.microsoft.com/office/drawing/2014/main" id="{969CE8A5-A4DA-781A-E010-9D9675114AEB}"/>
              </a:ext>
            </a:extLst>
          </p:cNvPr>
          <p:cNvSpPr txBox="1"/>
          <p:nvPr/>
        </p:nvSpPr>
        <p:spPr>
          <a:xfrm>
            <a:off x="5693392" y="4961728"/>
            <a:ext cx="16492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Calibri Light"/>
                <a:cs typeface="Calibri"/>
              </a:rPr>
              <a:t>Most Airbnb's are listed  for Seattle's Downtown</a:t>
            </a:r>
          </a:p>
        </p:txBody>
      </p:sp>
      <p:sp>
        <p:nvSpPr>
          <p:cNvPr id="24" name="TextBox 23">
            <a:extLst>
              <a:ext uri="{FF2B5EF4-FFF2-40B4-BE49-F238E27FC236}">
                <a16:creationId xmlns:a16="http://schemas.microsoft.com/office/drawing/2014/main" id="{15CCB624-D706-75D4-9A00-D9220D0048F9}"/>
              </a:ext>
            </a:extLst>
          </p:cNvPr>
          <p:cNvSpPr txBox="1"/>
          <p:nvPr/>
        </p:nvSpPr>
        <p:spPr>
          <a:xfrm>
            <a:off x="6868336" y="6547709"/>
            <a:ext cx="56631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a:ea typeface="+mn-lt"/>
                <a:cs typeface="+mn-lt"/>
              </a:rPr>
              <a:t>More Seattle Airbnb details:</a:t>
            </a:r>
            <a:r>
              <a:rPr lang="en-US" sz="700">
                <a:ea typeface="+mn-lt"/>
                <a:cs typeface="+mn-lt"/>
              </a:rPr>
              <a:t>:</a:t>
            </a:r>
            <a:r>
              <a:rPr lang="en-US" sz="700">
                <a:latin typeface="Calibri Light"/>
                <a:ea typeface="system-ui"/>
                <a:cs typeface="system-ui"/>
                <a:hlinkClick r:id="rId15"/>
              </a:rPr>
              <a:t> https://public.tableau.com/app/profile/shahid.attar/viz/Scattermap_16705265578610/Dashboard1?publish=yes</a:t>
            </a:r>
            <a:endParaRPr lang="en-US"/>
          </a:p>
          <a:p>
            <a:endParaRPr lang="en-US" sz="700">
              <a:latin typeface="Calibri Light"/>
              <a:cs typeface="Calibri"/>
            </a:endParaRPr>
          </a:p>
        </p:txBody>
      </p:sp>
      <p:pic>
        <p:nvPicPr>
          <p:cNvPr id="36" name="Picture 37" descr="Chart, line chart&#10;&#10;Description automatically generated">
            <a:extLst>
              <a:ext uri="{FF2B5EF4-FFF2-40B4-BE49-F238E27FC236}">
                <a16:creationId xmlns:a16="http://schemas.microsoft.com/office/drawing/2014/main" id="{20B1C34E-D343-BFE6-5BC6-0CA95DF08E6E}"/>
              </a:ext>
            </a:extLst>
          </p:cNvPr>
          <p:cNvPicPr>
            <a:picLocks noChangeAspect="1"/>
          </p:cNvPicPr>
          <p:nvPr/>
        </p:nvPicPr>
        <p:blipFill>
          <a:blip r:embed="rId16"/>
          <a:stretch>
            <a:fillRect/>
          </a:stretch>
        </p:blipFill>
        <p:spPr>
          <a:xfrm>
            <a:off x="9136515" y="4611561"/>
            <a:ext cx="3052183" cy="2016624"/>
          </a:xfrm>
          <a:prstGeom prst="rect">
            <a:avLst/>
          </a:prstGeom>
        </p:spPr>
      </p:pic>
      <p:pic>
        <p:nvPicPr>
          <p:cNvPr id="38" name="Picture 38" descr="Qr code&#10;&#10;Description automatically generated">
            <a:extLst>
              <a:ext uri="{FF2B5EF4-FFF2-40B4-BE49-F238E27FC236}">
                <a16:creationId xmlns:a16="http://schemas.microsoft.com/office/drawing/2014/main" id="{A8B6AABA-6DF5-82DC-4701-C3DF99BCB112}"/>
              </a:ext>
            </a:extLst>
          </p:cNvPr>
          <p:cNvPicPr>
            <a:picLocks noChangeAspect="1"/>
          </p:cNvPicPr>
          <p:nvPr/>
        </p:nvPicPr>
        <p:blipFill>
          <a:blip r:embed="rId17"/>
          <a:stretch>
            <a:fillRect/>
          </a:stretch>
        </p:blipFill>
        <p:spPr>
          <a:xfrm>
            <a:off x="1926643" y="274671"/>
            <a:ext cx="932701" cy="767724"/>
          </a:xfrm>
          <a:prstGeom prst="rect">
            <a:avLst/>
          </a:prstGeom>
        </p:spPr>
      </p:pic>
      <p:sp>
        <p:nvSpPr>
          <p:cNvPr id="27" name="TextBox 26">
            <a:extLst>
              <a:ext uri="{FF2B5EF4-FFF2-40B4-BE49-F238E27FC236}">
                <a16:creationId xmlns:a16="http://schemas.microsoft.com/office/drawing/2014/main" id="{2C77242A-6941-6C9F-958F-A1667B90DD54}"/>
              </a:ext>
            </a:extLst>
          </p:cNvPr>
          <p:cNvSpPr txBox="1"/>
          <p:nvPr/>
        </p:nvSpPr>
        <p:spPr>
          <a:xfrm>
            <a:off x="1655379" y="89776"/>
            <a:ext cx="1653188" cy="254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latin typeface="Calibri Light"/>
                <a:cs typeface="Calibri"/>
              </a:rPr>
              <a:t>More Seattle Airbnb Details:</a:t>
            </a:r>
          </a:p>
        </p:txBody>
      </p:sp>
      <p:sp>
        <p:nvSpPr>
          <p:cNvPr id="34" name="TextBox 33">
            <a:extLst>
              <a:ext uri="{FF2B5EF4-FFF2-40B4-BE49-F238E27FC236}">
                <a16:creationId xmlns:a16="http://schemas.microsoft.com/office/drawing/2014/main" id="{064CD31B-D519-C37E-E113-202205F43042}"/>
              </a:ext>
            </a:extLst>
          </p:cNvPr>
          <p:cNvSpPr txBox="1"/>
          <p:nvPr/>
        </p:nvSpPr>
        <p:spPr>
          <a:xfrm>
            <a:off x="8899582" y="3702701"/>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dirty="0">
                <a:latin typeface="Calibri Light"/>
                <a:cs typeface="Calibri"/>
              </a:rPr>
              <a:t>Seattle Airbnb price data describes the fitted model data with little error</a:t>
            </a:r>
            <a:endParaRPr lang="en-US" dirty="0"/>
          </a:p>
        </p:txBody>
      </p:sp>
      <p:sp>
        <p:nvSpPr>
          <p:cNvPr id="39" name="TextBox 38">
            <a:extLst>
              <a:ext uri="{FF2B5EF4-FFF2-40B4-BE49-F238E27FC236}">
                <a16:creationId xmlns:a16="http://schemas.microsoft.com/office/drawing/2014/main" id="{D35F0637-6213-4677-28BE-8786FB4D572B}"/>
              </a:ext>
            </a:extLst>
          </p:cNvPr>
          <p:cNvSpPr txBox="1"/>
          <p:nvPr/>
        </p:nvSpPr>
        <p:spPr>
          <a:xfrm>
            <a:off x="9102061" y="4055880"/>
            <a:ext cx="27432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dirty="0">
                <a:latin typeface="Calibri Light"/>
                <a:cs typeface="Calibri"/>
              </a:rPr>
              <a:t>The observed Seattle Airbnb price data describes the fitted model data proficiently with little error and could potentially be used to make Seattle Airbnb pricing predictions and forecasting.</a:t>
            </a:r>
          </a:p>
        </p:txBody>
      </p:sp>
      <p:sp>
        <p:nvSpPr>
          <p:cNvPr id="40" name="TextBox 39">
            <a:extLst>
              <a:ext uri="{FF2B5EF4-FFF2-40B4-BE49-F238E27FC236}">
                <a16:creationId xmlns:a16="http://schemas.microsoft.com/office/drawing/2014/main" id="{1C50514A-0D94-64AD-E820-3C2C5EE2F27A}"/>
              </a:ext>
            </a:extLst>
          </p:cNvPr>
          <p:cNvSpPr txBox="1"/>
          <p:nvPr/>
        </p:nvSpPr>
        <p:spPr>
          <a:xfrm>
            <a:off x="9102061" y="4415436"/>
            <a:ext cx="2743200"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dirty="0">
                <a:latin typeface="Calibri Light"/>
                <a:cs typeface="Calibri"/>
              </a:rPr>
              <a:t>ARIMA(1,0,1)(0,1,2)</a:t>
            </a:r>
          </a:p>
        </p:txBody>
      </p:sp>
    </p:spTree>
    <p:extLst>
      <p:ext uri="{BB962C8B-B14F-4D97-AF65-F5344CB8AC3E}">
        <p14:creationId xmlns:p14="http://schemas.microsoft.com/office/powerpoint/2010/main" val="1383986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2D13-3369-2A1E-A0C4-C332953B16C0}"/>
              </a:ext>
            </a:extLst>
          </p:cNvPr>
          <p:cNvSpPr>
            <a:spLocks noGrp="1"/>
          </p:cNvSpPr>
          <p:nvPr>
            <p:ph type="title"/>
          </p:nvPr>
        </p:nvSpPr>
        <p:spPr>
          <a:xfrm>
            <a:off x="2808170" y="190873"/>
            <a:ext cx="3795117" cy="364493"/>
          </a:xfrm>
        </p:spPr>
        <p:txBody>
          <a:bodyPr>
            <a:noAutofit/>
          </a:bodyPr>
          <a:lstStyle/>
          <a:p>
            <a:pPr algn="ctr"/>
            <a:r>
              <a:rPr lang="en-US" sz="2400" b="1">
                <a:latin typeface="Calibri"/>
                <a:cs typeface="Calibri Light"/>
              </a:rPr>
              <a:t>2022 Seattle Airbnb Listings</a:t>
            </a:r>
            <a:br>
              <a:rPr lang="en-US" sz="2400" b="1">
                <a:latin typeface="Calibri"/>
                <a:cs typeface="Calibri Light"/>
              </a:rPr>
            </a:br>
            <a:r>
              <a:rPr lang="en-US" sz="1200" b="1" err="1">
                <a:latin typeface="Calibri"/>
                <a:cs typeface="Calibri Light"/>
              </a:rPr>
              <a:t>Vien</a:t>
            </a:r>
            <a:r>
              <a:rPr lang="en-US" sz="1200" b="1">
                <a:latin typeface="Calibri"/>
                <a:cs typeface="Calibri Light"/>
              </a:rPr>
              <a:t> Nguyen, Emily Overend, Connie Pan, Shahid Attar, &amp; </a:t>
            </a:r>
            <a:r>
              <a:rPr lang="en-US" sz="1200" b="1" err="1">
                <a:latin typeface="Calibri"/>
                <a:cs typeface="Calibri Light"/>
              </a:rPr>
              <a:t>Mamoundou</a:t>
            </a:r>
            <a:r>
              <a:rPr lang="en-US" sz="1200" b="1">
                <a:latin typeface="Calibri"/>
                <a:cs typeface="Calibri Light"/>
              </a:rPr>
              <a:t> </a:t>
            </a:r>
            <a:r>
              <a:rPr lang="en-US" sz="1200" b="1" err="1">
                <a:latin typeface="Calibri"/>
                <a:cs typeface="Calibri Light"/>
              </a:rPr>
              <a:t>Dramera</a:t>
            </a:r>
            <a:endParaRPr lang="en-US" sz="1200" b="1">
              <a:latin typeface="Calibri"/>
              <a:cs typeface="Calibri Light"/>
            </a:endParaRPr>
          </a:p>
        </p:txBody>
      </p:sp>
      <p:pic>
        <p:nvPicPr>
          <p:cNvPr id="5" name="Picture 41" descr="Logo, company name&#10;&#10;Description automatically generated">
            <a:extLst>
              <a:ext uri="{FF2B5EF4-FFF2-40B4-BE49-F238E27FC236}">
                <a16:creationId xmlns:a16="http://schemas.microsoft.com/office/drawing/2014/main" id="{AFB30E22-B1FB-7225-40CB-6F35FB87FBF6}"/>
              </a:ext>
            </a:extLst>
          </p:cNvPr>
          <p:cNvPicPr>
            <a:picLocks noChangeAspect="1"/>
          </p:cNvPicPr>
          <p:nvPr/>
        </p:nvPicPr>
        <p:blipFill>
          <a:blip r:embed="rId2"/>
          <a:stretch>
            <a:fillRect/>
          </a:stretch>
        </p:blipFill>
        <p:spPr>
          <a:xfrm>
            <a:off x="5880929" y="6654820"/>
            <a:ext cx="436102" cy="194175"/>
          </a:xfrm>
          <a:prstGeom prst="rect">
            <a:avLst/>
          </a:prstGeom>
        </p:spPr>
      </p:pic>
      <p:pic>
        <p:nvPicPr>
          <p:cNvPr id="6" name="Picture 6" descr="A picture containing sky, outdoor, city&#10;&#10;Description automatically generated">
            <a:extLst>
              <a:ext uri="{FF2B5EF4-FFF2-40B4-BE49-F238E27FC236}">
                <a16:creationId xmlns:a16="http://schemas.microsoft.com/office/drawing/2014/main" id="{D099FAEA-D44F-69B4-89D5-C4BE5FF61597}"/>
              </a:ext>
            </a:extLst>
          </p:cNvPr>
          <p:cNvPicPr>
            <a:picLocks noChangeAspect="1"/>
          </p:cNvPicPr>
          <p:nvPr/>
        </p:nvPicPr>
        <p:blipFill>
          <a:blip r:embed="rId3"/>
          <a:stretch>
            <a:fillRect/>
          </a:stretch>
        </p:blipFill>
        <p:spPr>
          <a:xfrm>
            <a:off x="505069" y="611"/>
            <a:ext cx="2015986" cy="1086677"/>
          </a:xfrm>
          <a:prstGeom prst="rect">
            <a:avLst/>
          </a:prstGeom>
          <a:ln>
            <a:noFill/>
          </a:ln>
          <a:effectLst>
            <a:softEdge rad="112500"/>
          </a:effectLst>
        </p:spPr>
      </p:pic>
      <p:sp>
        <p:nvSpPr>
          <p:cNvPr id="4" name="TextBox 3">
            <a:extLst>
              <a:ext uri="{FF2B5EF4-FFF2-40B4-BE49-F238E27FC236}">
                <a16:creationId xmlns:a16="http://schemas.microsoft.com/office/drawing/2014/main" id="{A4D72821-C871-14F3-93F7-AB6E151A492F}"/>
              </a:ext>
            </a:extLst>
          </p:cNvPr>
          <p:cNvSpPr txBox="1"/>
          <p:nvPr/>
        </p:nvSpPr>
        <p:spPr>
          <a:xfrm>
            <a:off x="3041306" y="2634146"/>
            <a:ext cx="332884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latin typeface="Calibri Light"/>
                <a:ea typeface="+mn-lt"/>
                <a:cs typeface="+mn-lt"/>
              </a:rPr>
              <a:t>For the year of 2022, the Queen Anne neighborhood had the highest average listing price per night due to the area’s famous tourist attractions. Neighborhoods located closer to downtown also have higher price averages, and neighborhoods located in the center of Seattle have cheaper price averages. </a:t>
            </a:r>
            <a:endParaRPr lang="en-US" sz="900">
              <a:latin typeface="Calibri Light"/>
              <a:cs typeface="Calibri"/>
            </a:endParaRPr>
          </a:p>
        </p:txBody>
      </p:sp>
      <p:pic>
        <p:nvPicPr>
          <p:cNvPr id="8" name="Picture 8" descr="Map&#10;&#10;Description automatically generated">
            <a:extLst>
              <a:ext uri="{FF2B5EF4-FFF2-40B4-BE49-F238E27FC236}">
                <a16:creationId xmlns:a16="http://schemas.microsoft.com/office/drawing/2014/main" id="{5A4EB353-915D-69E9-39A5-3C0D26B1B6DB}"/>
              </a:ext>
            </a:extLst>
          </p:cNvPr>
          <p:cNvPicPr>
            <a:picLocks noChangeAspect="1"/>
          </p:cNvPicPr>
          <p:nvPr/>
        </p:nvPicPr>
        <p:blipFill>
          <a:blip r:embed="rId4"/>
          <a:stretch>
            <a:fillRect/>
          </a:stretch>
        </p:blipFill>
        <p:spPr>
          <a:xfrm>
            <a:off x="3009073" y="3416420"/>
            <a:ext cx="3325602" cy="3232396"/>
          </a:xfrm>
          <a:prstGeom prst="rect">
            <a:avLst/>
          </a:prstGeom>
        </p:spPr>
      </p:pic>
      <p:pic>
        <p:nvPicPr>
          <p:cNvPr id="7" name="Picture 7" descr="Text&#10;&#10;Description automatically generated">
            <a:extLst>
              <a:ext uri="{FF2B5EF4-FFF2-40B4-BE49-F238E27FC236}">
                <a16:creationId xmlns:a16="http://schemas.microsoft.com/office/drawing/2014/main" id="{8DC9DD20-E426-5898-FDB7-A504CD56FD34}"/>
              </a:ext>
            </a:extLst>
          </p:cNvPr>
          <p:cNvPicPr>
            <a:picLocks noChangeAspect="1"/>
          </p:cNvPicPr>
          <p:nvPr/>
        </p:nvPicPr>
        <p:blipFill>
          <a:blip r:embed="rId5"/>
          <a:stretch>
            <a:fillRect/>
          </a:stretch>
        </p:blipFill>
        <p:spPr>
          <a:xfrm>
            <a:off x="5372514" y="4802799"/>
            <a:ext cx="857528" cy="546672"/>
          </a:xfrm>
          <a:prstGeom prst="rect">
            <a:avLst/>
          </a:prstGeom>
        </p:spPr>
      </p:pic>
      <p:sp>
        <p:nvSpPr>
          <p:cNvPr id="9" name="TextBox 8">
            <a:extLst>
              <a:ext uri="{FF2B5EF4-FFF2-40B4-BE49-F238E27FC236}">
                <a16:creationId xmlns:a16="http://schemas.microsoft.com/office/drawing/2014/main" id="{D6CEC42B-B37A-4E40-AB3F-E3D2A1AAC943}"/>
              </a:ext>
            </a:extLst>
          </p:cNvPr>
          <p:cNvSpPr txBox="1"/>
          <p:nvPr/>
        </p:nvSpPr>
        <p:spPr>
          <a:xfrm>
            <a:off x="2573406" y="2389531"/>
            <a:ext cx="43214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Light"/>
                <a:ea typeface="+mn-lt"/>
                <a:cs typeface="+mn-lt"/>
              </a:rPr>
              <a:t>2022 Seattle Average Price per Night by Neighborhood</a:t>
            </a:r>
            <a:endParaRPr lang="en-US" sz="1200" b="1">
              <a:latin typeface="Calibri Light"/>
              <a:cs typeface="Calibri"/>
            </a:endParaRPr>
          </a:p>
        </p:txBody>
      </p:sp>
      <p:pic>
        <p:nvPicPr>
          <p:cNvPr id="10" name="Picture 10" descr="Chart, line chart&#10;&#10;Description automatically generated">
            <a:extLst>
              <a:ext uri="{FF2B5EF4-FFF2-40B4-BE49-F238E27FC236}">
                <a16:creationId xmlns:a16="http://schemas.microsoft.com/office/drawing/2014/main" id="{0DFFAF96-8ABB-B6A2-B365-3AB8EF88EB5D}"/>
              </a:ext>
            </a:extLst>
          </p:cNvPr>
          <p:cNvPicPr>
            <a:picLocks noChangeAspect="1"/>
          </p:cNvPicPr>
          <p:nvPr/>
        </p:nvPicPr>
        <p:blipFill>
          <a:blip r:embed="rId6"/>
          <a:stretch>
            <a:fillRect/>
          </a:stretch>
        </p:blipFill>
        <p:spPr>
          <a:xfrm>
            <a:off x="56943" y="4756633"/>
            <a:ext cx="2905334" cy="1899271"/>
          </a:xfrm>
          <a:prstGeom prst="rect">
            <a:avLst/>
          </a:prstGeom>
        </p:spPr>
      </p:pic>
      <p:sp>
        <p:nvSpPr>
          <p:cNvPr id="11" name="TextBox 10">
            <a:extLst>
              <a:ext uri="{FF2B5EF4-FFF2-40B4-BE49-F238E27FC236}">
                <a16:creationId xmlns:a16="http://schemas.microsoft.com/office/drawing/2014/main" id="{551EBFE1-52AA-F75F-BA87-3C0A4A5B616D}"/>
              </a:ext>
            </a:extLst>
          </p:cNvPr>
          <p:cNvSpPr txBox="1"/>
          <p:nvPr/>
        </p:nvSpPr>
        <p:spPr>
          <a:xfrm>
            <a:off x="53284" y="4065310"/>
            <a:ext cx="30053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Calibri Light"/>
                <a:ea typeface="+mn-lt"/>
                <a:cs typeface="+mn-lt"/>
              </a:rPr>
              <a:t>Seattle Airbnb Listings Growth 2008-2022</a:t>
            </a:r>
            <a:endParaRPr lang="en-US" sz="1100" b="1">
              <a:latin typeface="Calibri Light"/>
              <a:cs typeface="Calibri"/>
            </a:endParaRPr>
          </a:p>
        </p:txBody>
      </p:sp>
      <p:sp>
        <p:nvSpPr>
          <p:cNvPr id="12" name="TextBox 11">
            <a:extLst>
              <a:ext uri="{FF2B5EF4-FFF2-40B4-BE49-F238E27FC236}">
                <a16:creationId xmlns:a16="http://schemas.microsoft.com/office/drawing/2014/main" id="{22FAF32E-94A0-6F50-3FC9-7564B5E85C0B}"/>
              </a:ext>
            </a:extLst>
          </p:cNvPr>
          <p:cNvSpPr txBox="1"/>
          <p:nvPr/>
        </p:nvSpPr>
        <p:spPr>
          <a:xfrm>
            <a:off x="3797" y="4276518"/>
            <a:ext cx="3006517"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latin typeface="Calibri Light"/>
                <a:cs typeface="Calibri" panose="020F0502020204030204"/>
              </a:rPr>
              <a:t>The Airbnb business in Seattle has significantly grown since 2008. The number of listings has nearly tripled from 2014 to 2022.</a:t>
            </a:r>
          </a:p>
        </p:txBody>
      </p:sp>
      <p:pic>
        <p:nvPicPr>
          <p:cNvPr id="18" name="Picture 21" descr="Chart, histogram&#10;&#10;Description automatically generated">
            <a:extLst>
              <a:ext uri="{FF2B5EF4-FFF2-40B4-BE49-F238E27FC236}">
                <a16:creationId xmlns:a16="http://schemas.microsoft.com/office/drawing/2014/main" id="{98B78DC1-F483-E07A-FAB3-580B214795EA}"/>
              </a:ext>
            </a:extLst>
          </p:cNvPr>
          <p:cNvPicPr>
            <a:picLocks noChangeAspect="1"/>
          </p:cNvPicPr>
          <p:nvPr/>
        </p:nvPicPr>
        <p:blipFill>
          <a:blip r:embed="rId7"/>
          <a:stretch>
            <a:fillRect/>
          </a:stretch>
        </p:blipFill>
        <p:spPr>
          <a:xfrm>
            <a:off x="6324357" y="3955922"/>
            <a:ext cx="3089413" cy="1954695"/>
          </a:xfrm>
          <a:prstGeom prst="rect">
            <a:avLst/>
          </a:prstGeom>
        </p:spPr>
      </p:pic>
      <p:sp>
        <p:nvSpPr>
          <p:cNvPr id="22" name="TextBox 21">
            <a:extLst>
              <a:ext uri="{FF2B5EF4-FFF2-40B4-BE49-F238E27FC236}">
                <a16:creationId xmlns:a16="http://schemas.microsoft.com/office/drawing/2014/main" id="{E2F4246E-658D-A03F-EF6C-FE3F0850E5A4}"/>
              </a:ext>
            </a:extLst>
          </p:cNvPr>
          <p:cNvSpPr txBox="1"/>
          <p:nvPr/>
        </p:nvSpPr>
        <p:spPr>
          <a:xfrm>
            <a:off x="6366908" y="3017606"/>
            <a:ext cx="1786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Calibri Light"/>
                <a:ea typeface="+mn-lt"/>
                <a:cs typeface="+mn-lt"/>
              </a:rPr>
              <a:t>Listing Per Host in 2022</a:t>
            </a:r>
            <a:endParaRPr lang="en-US" sz="1100">
              <a:latin typeface="Calibri Light"/>
              <a:cs typeface="Calibri Light"/>
            </a:endParaRPr>
          </a:p>
        </p:txBody>
      </p:sp>
      <p:sp>
        <p:nvSpPr>
          <p:cNvPr id="23" name="TextBox 22">
            <a:extLst>
              <a:ext uri="{FF2B5EF4-FFF2-40B4-BE49-F238E27FC236}">
                <a16:creationId xmlns:a16="http://schemas.microsoft.com/office/drawing/2014/main" id="{2E3D8D24-96E8-5CDB-F94F-327511A4AEDD}"/>
              </a:ext>
            </a:extLst>
          </p:cNvPr>
          <p:cNvSpPr txBox="1"/>
          <p:nvPr/>
        </p:nvSpPr>
        <p:spPr>
          <a:xfrm>
            <a:off x="6366908" y="3211427"/>
            <a:ext cx="3033089"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latin typeface="Calibri Light"/>
                <a:ea typeface="+mn-lt"/>
                <a:cs typeface="+mn-lt"/>
              </a:rPr>
              <a:t>A host on the Airbnb platform can have multiple listings available to rent, ranging from a separate room in their property to multiple apartments or homes. The majority of the Seattle hosts offer only one listing on the Airbnb platform.</a:t>
            </a:r>
            <a:endParaRPr lang="en-US" sz="900">
              <a:latin typeface="Calibri Light"/>
              <a:cs typeface="Calibri"/>
            </a:endParaRPr>
          </a:p>
        </p:txBody>
      </p:sp>
      <p:sp>
        <p:nvSpPr>
          <p:cNvPr id="25" name="TextBox 24">
            <a:extLst>
              <a:ext uri="{FF2B5EF4-FFF2-40B4-BE49-F238E27FC236}">
                <a16:creationId xmlns:a16="http://schemas.microsoft.com/office/drawing/2014/main" id="{16572D0F-58C7-A7AA-7C2A-640AAB7CC2A5}"/>
              </a:ext>
            </a:extLst>
          </p:cNvPr>
          <p:cNvSpPr txBox="1"/>
          <p:nvPr/>
        </p:nvSpPr>
        <p:spPr>
          <a:xfrm>
            <a:off x="6641545" y="344415"/>
            <a:ext cx="2791375"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latin typeface="Calibri Light"/>
                <a:ea typeface="+mn-lt"/>
                <a:cs typeface="+mn-lt"/>
              </a:rPr>
              <a:t>Based on the projected pricing outlook (from September 2022-2023), the listing prices of Seattle Airbnb are expected to rise in the spring and decline starting in the fall. July is expected to have the highest average price at around $212 per night. </a:t>
            </a:r>
            <a:endParaRPr lang="en-US" sz="900">
              <a:latin typeface="Calibri Light"/>
              <a:cs typeface="Calibri"/>
            </a:endParaRPr>
          </a:p>
        </p:txBody>
      </p:sp>
      <p:sp>
        <p:nvSpPr>
          <p:cNvPr id="26" name="TextBox 25">
            <a:extLst>
              <a:ext uri="{FF2B5EF4-FFF2-40B4-BE49-F238E27FC236}">
                <a16:creationId xmlns:a16="http://schemas.microsoft.com/office/drawing/2014/main" id="{A2E1177E-A325-6A8A-E6A7-F5DF66C92B20}"/>
              </a:ext>
            </a:extLst>
          </p:cNvPr>
          <p:cNvSpPr txBox="1"/>
          <p:nvPr/>
        </p:nvSpPr>
        <p:spPr>
          <a:xfrm>
            <a:off x="6638922" y="152535"/>
            <a:ext cx="318631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Calibri Light"/>
                <a:ea typeface="+mn-lt"/>
                <a:cs typeface="+mn-lt"/>
              </a:rPr>
              <a:t>Price of Airbnb listings are higher in the summer</a:t>
            </a:r>
            <a:endParaRPr lang="en-US" sz="1100" b="1">
              <a:latin typeface="Calibri Light"/>
              <a:cs typeface="Calibri"/>
            </a:endParaRPr>
          </a:p>
        </p:txBody>
      </p:sp>
      <p:pic>
        <p:nvPicPr>
          <p:cNvPr id="27" name="Picture 27" descr="Chart, bar chart&#10;&#10;Description automatically generated">
            <a:extLst>
              <a:ext uri="{FF2B5EF4-FFF2-40B4-BE49-F238E27FC236}">
                <a16:creationId xmlns:a16="http://schemas.microsoft.com/office/drawing/2014/main" id="{80F4D33D-6B3F-23A6-E0B9-3F2E5397F7E7}"/>
              </a:ext>
            </a:extLst>
          </p:cNvPr>
          <p:cNvPicPr>
            <a:picLocks noChangeAspect="1"/>
          </p:cNvPicPr>
          <p:nvPr/>
        </p:nvPicPr>
        <p:blipFill>
          <a:blip r:embed="rId8"/>
          <a:stretch>
            <a:fillRect/>
          </a:stretch>
        </p:blipFill>
        <p:spPr>
          <a:xfrm>
            <a:off x="87520" y="1954146"/>
            <a:ext cx="2874204" cy="1958698"/>
          </a:xfrm>
          <a:prstGeom prst="rect">
            <a:avLst/>
          </a:prstGeom>
        </p:spPr>
      </p:pic>
      <p:sp>
        <p:nvSpPr>
          <p:cNvPr id="28" name="TextBox 27">
            <a:extLst>
              <a:ext uri="{FF2B5EF4-FFF2-40B4-BE49-F238E27FC236}">
                <a16:creationId xmlns:a16="http://schemas.microsoft.com/office/drawing/2014/main" id="{1C5A8DD5-BD8B-63D9-F18D-394613E6EC05}"/>
              </a:ext>
            </a:extLst>
          </p:cNvPr>
          <p:cNvSpPr txBox="1"/>
          <p:nvPr/>
        </p:nvSpPr>
        <p:spPr>
          <a:xfrm>
            <a:off x="901147" y="1060173"/>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9" name="TextBox 28">
            <a:extLst>
              <a:ext uri="{FF2B5EF4-FFF2-40B4-BE49-F238E27FC236}">
                <a16:creationId xmlns:a16="http://schemas.microsoft.com/office/drawing/2014/main" id="{73DE9DA7-E5A4-6EF0-AF89-F3998F8F855C}"/>
              </a:ext>
            </a:extLst>
          </p:cNvPr>
          <p:cNvSpPr txBox="1"/>
          <p:nvPr/>
        </p:nvSpPr>
        <p:spPr>
          <a:xfrm>
            <a:off x="14354" y="1229893"/>
            <a:ext cx="302653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800">
                <a:latin typeface="Calibri Light"/>
                <a:ea typeface="+mn-lt"/>
                <a:cs typeface="+mn-lt"/>
              </a:rPr>
              <a:t>Washington State law requires some owners of short-term Airbnb rentals to obtain a business license. As of 2022, the majority of Seattle Airbnb listings owned by individuals have acquired a license; however, approximately 26% of the listings are operated without a license. </a:t>
            </a:r>
          </a:p>
        </p:txBody>
      </p:sp>
      <p:sp>
        <p:nvSpPr>
          <p:cNvPr id="30" name="TextBox 29">
            <a:extLst>
              <a:ext uri="{FF2B5EF4-FFF2-40B4-BE49-F238E27FC236}">
                <a16:creationId xmlns:a16="http://schemas.microsoft.com/office/drawing/2014/main" id="{B53EB122-304D-4375-4216-ADC654794AD5}"/>
              </a:ext>
            </a:extLst>
          </p:cNvPr>
          <p:cNvSpPr txBox="1"/>
          <p:nvPr/>
        </p:nvSpPr>
        <p:spPr>
          <a:xfrm>
            <a:off x="-2075" y="1026625"/>
            <a:ext cx="41102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Calibri Light"/>
                <a:ea typeface="+mn-lt"/>
                <a:cs typeface="+mn-lt"/>
              </a:rPr>
              <a:t>License Status of Seattle Airbnb Listings in 2022</a:t>
            </a:r>
            <a:endParaRPr lang="en-US" sz="1100">
              <a:latin typeface="Calibri Light"/>
              <a:cs typeface="Calibri Light"/>
            </a:endParaRPr>
          </a:p>
        </p:txBody>
      </p:sp>
      <p:sp>
        <p:nvSpPr>
          <p:cNvPr id="31" name="TextBox 30">
            <a:extLst>
              <a:ext uri="{FF2B5EF4-FFF2-40B4-BE49-F238E27FC236}">
                <a16:creationId xmlns:a16="http://schemas.microsoft.com/office/drawing/2014/main" id="{22AE2B89-3135-C316-EF38-123E92AA2A81}"/>
              </a:ext>
            </a:extLst>
          </p:cNvPr>
          <p:cNvSpPr txBox="1"/>
          <p:nvPr/>
        </p:nvSpPr>
        <p:spPr>
          <a:xfrm>
            <a:off x="5040520" y="6455119"/>
            <a:ext cx="1411356"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latin typeface="Calibri Light"/>
                <a:cs typeface="Calibri"/>
              </a:rPr>
              <a:t>Source: Airbnb Open Data 2022</a:t>
            </a:r>
          </a:p>
        </p:txBody>
      </p:sp>
      <p:sp>
        <p:nvSpPr>
          <p:cNvPr id="3" name="TextBox 2">
            <a:extLst>
              <a:ext uri="{FF2B5EF4-FFF2-40B4-BE49-F238E27FC236}">
                <a16:creationId xmlns:a16="http://schemas.microsoft.com/office/drawing/2014/main" id="{A766C814-48E7-2EA5-4DED-FAC45C4B397C}"/>
              </a:ext>
            </a:extLst>
          </p:cNvPr>
          <p:cNvSpPr txBox="1"/>
          <p:nvPr/>
        </p:nvSpPr>
        <p:spPr>
          <a:xfrm>
            <a:off x="2973450" y="707322"/>
            <a:ext cx="3446986" cy="16158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b="1">
                <a:latin typeface="Calibri Light"/>
                <a:cs typeface="Calibri"/>
              </a:rPr>
              <a:t>Background</a:t>
            </a:r>
            <a:r>
              <a:rPr lang="en-US" sz="900">
                <a:latin typeface="Calibri Light"/>
                <a:cs typeface="Calibri"/>
              </a:rPr>
              <a:t>:</a:t>
            </a:r>
            <a:r>
              <a:rPr lang="en-US" sz="900">
                <a:latin typeface="Calibri Light"/>
                <a:ea typeface="+mn-lt"/>
                <a:cs typeface="+mn-lt"/>
              </a:rPr>
              <a:t> </a:t>
            </a:r>
          </a:p>
          <a:p>
            <a:pPr algn="just" fontAlgn="base">
              <a:buFont typeface="Arial" panose="020B0604020202020204" pitchFamily="34" charset="0"/>
              <a:buChar char="•"/>
            </a:pPr>
            <a:r>
              <a:rPr lang="en-US" sz="900">
                <a:latin typeface="Calibri Light"/>
                <a:ea typeface="+mn-lt"/>
                <a:cs typeface="+mn-lt"/>
              </a:rPr>
              <a:t> </a:t>
            </a:r>
            <a:r>
              <a:rPr lang="en-US" sz="900">
                <a:solidFill>
                  <a:schemeClr val="tx1"/>
                </a:solidFill>
                <a:latin typeface="Calibri Light" panose="020F0302020204030204" pitchFamily="34" charset="0"/>
                <a:cs typeface="Calibri Light" panose="020F0302020204030204" pitchFamily="34" charset="0"/>
              </a:rPr>
              <a:t>Seattle is one of the best places to visit in the United States, as it offers a wide range of activities, attractions, and geographical features to explore.</a:t>
            </a:r>
          </a:p>
          <a:p>
            <a:pPr algn="just" fontAlgn="base">
              <a:buFont typeface="Arial" panose="020B0604020202020204" pitchFamily="34" charset="0"/>
              <a:buChar char="•"/>
            </a:pPr>
            <a:r>
              <a:rPr lang="en-US" sz="900">
                <a:solidFill>
                  <a:schemeClr val="tx1"/>
                </a:solidFill>
                <a:latin typeface="Calibri Light" panose="020F0302020204030204" pitchFamily="34" charset="0"/>
                <a:cs typeface="Calibri Light" panose="020F0302020204030204" pitchFamily="34" charset="0"/>
              </a:rPr>
              <a:t>This poster was created to show the growth of </a:t>
            </a:r>
            <a:r>
              <a:rPr lang="en-US" sz="900" err="1">
                <a:solidFill>
                  <a:schemeClr val="tx1"/>
                </a:solidFill>
                <a:latin typeface="Calibri Light" panose="020F0302020204030204" pitchFamily="34" charset="0"/>
                <a:cs typeface="Calibri Light" panose="020F0302020204030204" pitchFamily="34" charset="0"/>
              </a:rPr>
              <a:t>airbnbs</a:t>
            </a:r>
            <a:r>
              <a:rPr lang="en-US" sz="900">
                <a:solidFill>
                  <a:schemeClr val="tx1"/>
                </a:solidFill>
                <a:latin typeface="Calibri Light" panose="020F0302020204030204" pitchFamily="34" charset="0"/>
                <a:cs typeface="Calibri Light" panose="020F0302020204030204" pitchFamily="34" charset="0"/>
              </a:rPr>
              <a:t> over the years, the prices of </a:t>
            </a:r>
            <a:r>
              <a:rPr lang="en-US" sz="900" err="1">
                <a:solidFill>
                  <a:schemeClr val="tx1"/>
                </a:solidFill>
                <a:latin typeface="Calibri Light" panose="020F0302020204030204" pitchFamily="34" charset="0"/>
                <a:cs typeface="Calibri Light" panose="020F0302020204030204" pitchFamily="34" charset="0"/>
              </a:rPr>
              <a:t>airbnbs</a:t>
            </a:r>
            <a:r>
              <a:rPr lang="en-US" sz="900">
                <a:solidFill>
                  <a:schemeClr val="tx1"/>
                </a:solidFill>
                <a:latin typeface="Calibri Light" panose="020F0302020204030204" pitchFamily="34" charset="0"/>
                <a:cs typeface="Calibri Light" panose="020F0302020204030204" pitchFamily="34" charset="0"/>
              </a:rPr>
              <a:t> according to local neighborhoods, and the trend of price over the span of the year. </a:t>
            </a:r>
          </a:p>
          <a:p>
            <a:pPr algn="just" fontAlgn="base">
              <a:buFont typeface="Arial" panose="020B0604020202020204" pitchFamily="34" charset="0"/>
              <a:buChar char="•"/>
            </a:pPr>
            <a:r>
              <a:rPr lang="en-US" sz="900">
                <a:solidFill>
                  <a:schemeClr val="tx1"/>
                </a:solidFill>
                <a:latin typeface="Calibri Light" panose="020F0302020204030204" pitchFamily="34" charset="0"/>
                <a:cs typeface="Calibri Light" panose="020F0302020204030204" pitchFamily="34" charset="0"/>
              </a:rPr>
              <a:t>This schematic is useful to tourists planning their visit, and it is useful to prospective hosts and businesses in making investment decisions.</a:t>
            </a:r>
          </a:p>
          <a:p>
            <a:pPr algn="just"/>
            <a:endParaRPr lang="en-US"/>
          </a:p>
        </p:txBody>
      </p:sp>
      <p:sp>
        <p:nvSpPr>
          <p:cNvPr id="16" name="TextBox 15">
            <a:extLst>
              <a:ext uri="{FF2B5EF4-FFF2-40B4-BE49-F238E27FC236}">
                <a16:creationId xmlns:a16="http://schemas.microsoft.com/office/drawing/2014/main" id="{E028F087-63E4-11C9-294C-C1C73516DC60}"/>
              </a:ext>
            </a:extLst>
          </p:cNvPr>
          <p:cNvSpPr txBox="1"/>
          <p:nvPr/>
        </p:nvSpPr>
        <p:spPr>
          <a:xfrm>
            <a:off x="9472613" y="4276727"/>
            <a:ext cx="2654300" cy="310854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latin typeface="Calibri Light"/>
                <a:cs typeface="Calibri"/>
              </a:rPr>
              <a:t>Conclusion</a:t>
            </a:r>
            <a:r>
              <a:rPr lang="en-US" sz="800">
                <a:latin typeface="Calibri Light"/>
                <a:cs typeface="Calibri"/>
              </a:rPr>
              <a:t>:</a:t>
            </a:r>
          </a:p>
          <a:p>
            <a:pPr algn="just" rtl="0" fontAlgn="base">
              <a:spcBef>
                <a:spcPts val="0"/>
              </a:spcBef>
              <a:spcAft>
                <a:spcPts val="0"/>
              </a:spcAft>
              <a:buFont typeface="Arial" panose="020B0604020202020204" pitchFamily="34" charset="0"/>
              <a:buChar char="•"/>
            </a:pPr>
            <a:r>
              <a:rPr lang="en-US" sz="900" b="0" i="0" u="none" strike="noStrike">
                <a:solidFill>
                  <a:schemeClr val="tx1"/>
                </a:solidFill>
                <a:effectLst/>
                <a:latin typeface="+mj-lt"/>
              </a:rPr>
              <a:t>Airbnb has grown exponentially in Seattle neighborhoods since 2008 where the licensed status becomes significantly huge in order to list in the market. </a:t>
            </a:r>
            <a:endParaRPr lang="en-US" sz="900" b="1" i="0" u="none" strike="noStrike">
              <a:solidFill>
                <a:schemeClr val="tx1"/>
              </a:solidFill>
              <a:effectLst/>
              <a:latin typeface="+mj-lt"/>
            </a:endParaRPr>
          </a:p>
          <a:p>
            <a:pPr algn="just" rtl="0" fontAlgn="base">
              <a:spcBef>
                <a:spcPts val="0"/>
              </a:spcBef>
              <a:spcAft>
                <a:spcPts val="0"/>
              </a:spcAft>
              <a:buFont typeface="Arial" panose="020B0604020202020204" pitchFamily="34" charset="0"/>
              <a:buChar char="•"/>
            </a:pPr>
            <a:r>
              <a:rPr lang="en-US" sz="900" b="0" i="0" u="none" strike="noStrike">
                <a:solidFill>
                  <a:schemeClr val="tx1"/>
                </a:solidFill>
                <a:effectLst/>
                <a:latin typeface="+mj-lt"/>
              </a:rPr>
              <a:t>This growth affects the demands and also increases the price of hosts from area to area, and therefore, location becomes the major component selection because it provides many tourist attractions and security.</a:t>
            </a:r>
            <a:endParaRPr lang="en-US" sz="900" b="1" i="0" u="none" strike="noStrike">
              <a:solidFill>
                <a:schemeClr val="tx1"/>
              </a:solidFill>
              <a:effectLst/>
              <a:latin typeface="+mj-lt"/>
            </a:endParaRPr>
          </a:p>
          <a:p>
            <a:pPr algn="just" rtl="0" fontAlgn="base">
              <a:spcBef>
                <a:spcPts val="0"/>
              </a:spcBef>
              <a:spcAft>
                <a:spcPts val="0"/>
              </a:spcAft>
              <a:buFont typeface="Arial" panose="020B0604020202020204" pitchFamily="34" charset="0"/>
              <a:buChar char="•"/>
            </a:pPr>
            <a:r>
              <a:rPr lang="en-US" sz="900" b="0" i="0" u="none" strike="noStrike">
                <a:solidFill>
                  <a:schemeClr val="tx1"/>
                </a:solidFill>
                <a:effectLst/>
                <a:latin typeface="+mj-lt"/>
              </a:rPr>
              <a:t>The pricing of </a:t>
            </a:r>
            <a:r>
              <a:rPr lang="en-US" sz="900" b="0" i="0" u="none" strike="noStrike" err="1">
                <a:solidFill>
                  <a:schemeClr val="tx1"/>
                </a:solidFill>
                <a:effectLst/>
                <a:latin typeface="+mj-lt"/>
              </a:rPr>
              <a:t>Airbnbs</a:t>
            </a:r>
            <a:r>
              <a:rPr lang="en-US" sz="900" b="0" i="0" u="none" strike="noStrike">
                <a:solidFill>
                  <a:schemeClr val="tx1"/>
                </a:solidFill>
                <a:effectLst/>
                <a:latin typeface="+mj-lt"/>
              </a:rPr>
              <a:t> is based on many factors such as the type of hosts, the area, and reviews.  In addition, the demands are higher in summer compared to any other season due to the chance to see and do many outdoor events and sightseeing in good weather. </a:t>
            </a:r>
          </a:p>
          <a:p>
            <a:pPr algn="just" rtl="0" fontAlgn="base">
              <a:spcBef>
                <a:spcPts val="0"/>
              </a:spcBef>
              <a:spcAft>
                <a:spcPts val="0"/>
              </a:spcAft>
              <a:buFont typeface="Arial" panose="020B0604020202020204" pitchFamily="34" charset="0"/>
              <a:buChar char="•"/>
            </a:pPr>
            <a:r>
              <a:rPr lang="en-US" sz="900" b="0" i="0" u="none" strike="noStrike">
                <a:solidFill>
                  <a:schemeClr val="tx1"/>
                </a:solidFill>
                <a:effectLst/>
                <a:latin typeface="+mj-lt"/>
              </a:rPr>
              <a:t>In summary, many factors show that Airbnb is constantly growing in demands and prices. </a:t>
            </a:r>
          </a:p>
          <a:p>
            <a:pPr algn="just" rtl="0" fontAlgn="base">
              <a:spcBef>
                <a:spcPts val="0"/>
              </a:spcBef>
              <a:spcAft>
                <a:spcPts val="0"/>
              </a:spcAft>
              <a:buFont typeface="Arial" panose="020B0604020202020204" pitchFamily="34" charset="0"/>
              <a:buChar char="•"/>
            </a:pPr>
            <a:r>
              <a:rPr lang="en-US" sz="900" b="0" i="0" u="none" strike="noStrike">
                <a:solidFill>
                  <a:schemeClr val="tx1"/>
                </a:solidFill>
                <a:effectLst/>
                <a:latin typeface="+mj-lt"/>
              </a:rPr>
              <a:t>This report will help people to understand what causes the high listing and how to be better prepared for their needs.</a:t>
            </a:r>
          </a:p>
          <a:p>
            <a:endParaRPr lang="en-US" sz="800">
              <a:latin typeface="Calibri Light"/>
              <a:cs typeface="Calibri"/>
            </a:endParaRPr>
          </a:p>
        </p:txBody>
      </p:sp>
      <p:sp>
        <p:nvSpPr>
          <p:cNvPr id="20" name="TextBox 19">
            <a:extLst>
              <a:ext uri="{FF2B5EF4-FFF2-40B4-BE49-F238E27FC236}">
                <a16:creationId xmlns:a16="http://schemas.microsoft.com/office/drawing/2014/main" id="{4AC85FEE-D228-DAB2-B87C-D31ED265CB63}"/>
              </a:ext>
            </a:extLst>
          </p:cNvPr>
          <p:cNvSpPr txBox="1"/>
          <p:nvPr/>
        </p:nvSpPr>
        <p:spPr>
          <a:xfrm>
            <a:off x="9570482" y="1146101"/>
            <a:ext cx="2569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latin typeface="Calibri Light"/>
                <a:ea typeface="+mn-lt"/>
                <a:cs typeface="+mn-lt"/>
              </a:rPr>
              <a:t>This boxplot shows the average price by accommodation. The more accommodations the higher the average price. Also, the price range increases with the accommodations.</a:t>
            </a:r>
            <a:endParaRPr lang="en-US" sz="900">
              <a:latin typeface="Calibri Light"/>
              <a:cs typeface="Calibri Light"/>
            </a:endParaRPr>
          </a:p>
        </p:txBody>
      </p:sp>
      <p:sp>
        <p:nvSpPr>
          <p:cNvPr id="21" name="TextBox 20">
            <a:extLst>
              <a:ext uri="{FF2B5EF4-FFF2-40B4-BE49-F238E27FC236}">
                <a16:creationId xmlns:a16="http://schemas.microsoft.com/office/drawing/2014/main" id="{9B58D21B-87C4-350E-E2F9-5A4B35B8128D}"/>
              </a:ext>
            </a:extLst>
          </p:cNvPr>
          <p:cNvSpPr txBox="1"/>
          <p:nvPr/>
        </p:nvSpPr>
        <p:spPr>
          <a:xfrm>
            <a:off x="9575797" y="946284"/>
            <a:ext cx="173375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Calibri Light"/>
                <a:ea typeface="+mn-lt"/>
                <a:cs typeface="+mn-lt"/>
              </a:rPr>
              <a:t>Price by Accommodations</a:t>
            </a:r>
            <a:endParaRPr lang="en-US" b="1">
              <a:latin typeface="Calibri Light"/>
              <a:cs typeface="Calibri"/>
            </a:endParaRPr>
          </a:p>
        </p:txBody>
      </p:sp>
      <p:pic>
        <p:nvPicPr>
          <p:cNvPr id="33" name="Picture 13" descr="A picture containing text, building, outdoor, sky&#10;&#10;Description automatically generated">
            <a:extLst>
              <a:ext uri="{FF2B5EF4-FFF2-40B4-BE49-F238E27FC236}">
                <a16:creationId xmlns:a16="http://schemas.microsoft.com/office/drawing/2014/main" id="{0C85DA97-D983-9CC9-22F9-54363E57731C}"/>
              </a:ext>
            </a:extLst>
          </p:cNvPr>
          <p:cNvPicPr>
            <a:picLocks noChangeAspect="1"/>
          </p:cNvPicPr>
          <p:nvPr/>
        </p:nvPicPr>
        <p:blipFill>
          <a:blip r:embed="rId9"/>
          <a:stretch>
            <a:fillRect/>
          </a:stretch>
        </p:blipFill>
        <p:spPr>
          <a:xfrm>
            <a:off x="9572971" y="217409"/>
            <a:ext cx="700089" cy="505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14" descr="A picture containing sky, water, outdoor, distance&#10;&#10;Description automatically generated">
            <a:extLst>
              <a:ext uri="{FF2B5EF4-FFF2-40B4-BE49-F238E27FC236}">
                <a16:creationId xmlns:a16="http://schemas.microsoft.com/office/drawing/2014/main" id="{0FA9228E-9E11-C03C-9412-BB52EAA34E22}"/>
              </a:ext>
            </a:extLst>
          </p:cNvPr>
          <p:cNvPicPr>
            <a:picLocks noChangeAspect="1"/>
          </p:cNvPicPr>
          <p:nvPr/>
        </p:nvPicPr>
        <p:blipFill>
          <a:blip r:embed="rId10"/>
          <a:stretch>
            <a:fillRect/>
          </a:stretch>
        </p:blipFill>
        <p:spPr>
          <a:xfrm>
            <a:off x="11318047" y="197540"/>
            <a:ext cx="694775" cy="513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Picture 15" descr="A picture containing scene, harbor&#10;&#10;Description automatically generated">
            <a:extLst>
              <a:ext uri="{FF2B5EF4-FFF2-40B4-BE49-F238E27FC236}">
                <a16:creationId xmlns:a16="http://schemas.microsoft.com/office/drawing/2014/main" id="{C3C24B82-2529-3EA2-19EE-EE1466774985}"/>
              </a:ext>
            </a:extLst>
          </p:cNvPr>
          <p:cNvPicPr>
            <a:picLocks noChangeAspect="1"/>
          </p:cNvPicPr>
          <p:nvPr/>
        </p:nvPicPr>
        <p:blipFill>
          <a:blip r:embed="rId11"/>
          <a:stretch>
            <a:fillRect/>
          </a:stretch>
        </p:blipFill>
        <p:spPr>
          <a:xfrm>
            <a:off x="10375624" y="215442"/>
            <a:ext cx="854422" cy="499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2" name="TextBox 41">
            <a:extLst>
              <a:ext uri="{FF2B5EF4-FFF2-40B4-BE49-F238E27FC236}">
                <a16:creationId xmlns:a16="http://schemas.microsoft.com/office/drawing/2014/main" id="{ACD4BF72-1DF2-D7E4-E7BB-71495941D199}"/>
              </a:ext>
            </a:extLst>
          </p:cNvPr>
          <p:cNvSpPr txBox="1"/>
          <p:nvPr/>
        </p:nvSpPr>
        <p:spPr>
          <a:xfrm>
            <a:off x="6435496" y="5907942"/>
            <a:ext cx="2918652" cy="92333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Calibri Light"/>
                <a:cs typeface="Calibri"/>
              </a:rPr>
              <a:t>Planning and Modeling Ideas</a:t>
            </a:r>
            <a:r>
              <a:rPr lang="en-US" sz="900">
                <a:latin typeface="Calibri Light"/>
                <a:cs typeface="Calibri"/>
              </a:rPr>
              <a:t>:</a:t>
            </a:r>
          </a:p>
          <a:p>
            <a:pPr marL="171450" indent="-171450">
              <a:buFont typeface="Arial" panose="020B0604020202020204" pitchFamily="34" charset="0"/>
              <a:buChar char="•"/>
            </a:pPr>
            <a:r>
              <a:rPr lang="en-US" sz="900">
                <a:latin typeface="Calibri Light"/>
                <a:cs typeface="Calibri"/>
              </a:rPr>
              <a:t>Price/growth prediction for October-December 2022 and comparing it to 2021.</a:t>
            </a:r>
          </a:p>
          <a:p>
            <a:pPr marL="171450" indent="-171450">
              <a:buFont typeface="Arial" panose="020B0604020202020204" pitchFamily="34" charset="0"/>
              <a:buChar char="•"/>
            </a:pPr>
            <a:r>
              <a:rPr lang="en-US" sz="900">
                <a:latin typeface="Calibri Light"/>
                <a:cs typeface="Calibri"/>
              </a:rPr>
              <a:t>Growth density change maps over time.</a:t>
            </a:r>
          </a:p>
          <a:p>
            <a:pPr marL="171450" indent="-171450">
              <a:buFont typeface="Arial" panose="020B0604020202020204" pitchFamily="34" charset="0"/>
              <a:buChar char="•"/>
            </a:pPr>
            <a:r>
              <a:rPr lang="en-US" sz="900">
                <a:latin typeface="Calibri Light"/>
                <a:cs typeface="Calibri"/>
              </a:rPr>
              <a:t>Publishing interactive average price map as a website and creating QR code for poster. </a:t>
            </a:r>
          </a:p>
        </p:txBody>
      </p:sp>
      <p:pic>
        <p:nvPicPr>
          <p:cNvPr id="13" name="Picture 13" descr="Chart, line chart&#10;&#10;Description automatically generated">
            <a:extLst>
              <a:ext uri="{FF2B5EF4-FFF2-40B4-BE49-F238E27FC236}">
                <a16:creationId xmlns:a16="http://schemas.microsoft.com/office/drawing/2014/main" id="{D93C0F16-917F-C4F4-2AF0-157C9164D6AD}"/>
              </a:ext>
            </a:extLst>
          </p:cNvPr>
          <p:cNvPicPr>
            <a:picLocks noChangeAspect="1"/>
          </p:cNvPicPr>
          <p:nvPr/>
        </p:nvPicPr>
        <p:blipFill>
          <a:blip r:embed="rId12"/>
          <a:stretch>
            <a:fillRect/>
          </a:stretch>
        </p:blipFill>
        <p:spPr>
          <a:xfrm>
            <a:off x="6641960" y="1208314"/>
            <a:ext cx="2743200" cy="1828800"/>
          </a:xfrm>
          <a:prstGeom prst="rect">
            <a:avLst/>
          </a:prstGeom>
        </p:spPr>
      </p:pic>
      <p:pic>
        <p:nvPicPr>
          <p:cNvPr id="14" name="Picture 14" descr="Chart&#10;&#10;Description automatically generated">
            <a:extLst>
              <a:ext uri="{FF2B5EF4-FFF2-40B4-BE49-F238E27FC236}">
                <a16:creationId xmlns:a16="http://schemas.microsoft.com/office/drawing/2014/main" id="{DEBB372C-0720-CCAB-15BC-C079D8B25326}"/>
              </a:ext>
            </a:extLst>
          </p:cNvPr>
          <p:cNvPicPr>
            <a:picLocks noChangeAspect="1"/>
          </p:cNvPicPr>
          <p:nvPr/>
        </p:nvPicPr>
        <p:blipFill>
          <a:blip r:embed="rId13"/>
          <a:stretch>
            <a:fillRect/>
          </a:stretch>
        </p:blipFill>
        <p:spPr>
          <a:xfrm>
            <a:off x="9514114" y="1794468"/>
            <a:ext cx="2575729" cy="1745064"/>
          </a:xfrm>
          <a:prstGeom prst="rect">
            <a:avLst/>
          </a:prstGeom>
        </p:spPr>
      </p:pic>
    </p:spTree>
    <p:extLst>
      <p:ext uri="{BB962C8B-B14F-4D97-AF65-F5344CB8AC3E}">
        <p14:creationId xmlns:p14="http://schemas.microsoft.com/office/powerpoint/2010/main" val="283078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2D13-3369-2A1E-A0C4-C332953B16C0}"/>
              </a:ext>
            </a:extLst>
          </p:cNvPr>
          <p:cNvSpPr>
            <a:spLocks noGrp="1"/>
          </p:cNvSpPr>
          <p:nvPr>
            <p:ph type="title"/>
          </p:nvPr>
        </p:nvSpPr>
        <p:spPr/>
        <p:txBody>
          <a:bodyPr/>
          <a:lstStyle/>
          <a:p>
            <a:r>
              <a:rPr lang="en-US">
                <a:cs typeface="Calibri Light"/>
              </a:rPr>
              <a:t>Raw Graphs</a:t>
            </a:r>
          </a:p>
        </p:txBody>
      </p:sp>
      <p:pic>
        <p:nvPicPr>
          <p:cNvPr id="7" name="Picture 7" descr="Chart, bar chart&#10;&#10;Description automatically generated">
            <a:extLst>
              <a:ext uri="{FF2B5EF4-FFF2-40B4-BE49-F238E27FC236}">
                <a16:creationId xmlns:a16="http://schemas.microsoft.com/office/drawing/2014/main" id="{986EB0AF-344F-18FB-D0A1-1A702355D6D6}"/>
              </a:ext>
            </a:extLst>
          </p:cNvPr>
          <p:cNvPicPr>
            <a:picLocks noChangeAspect="1"/>
          </p:cNvPicPr>
          <p:nvPr/>
        </p:nvPicPr>
        <p:blipFill>
          <a:blip r:embed="rId2"/>
          <a:stretch>
            <a:fillRect/>
          </a:stretch>
        </p:blipFill>
        <p:spPr>
          <a:xfrm>
            <a:off x="7581900" y="2368924"/>
            <a:ext cx="2743200" cy="1828800"/>
          </a:xfrm>
          <a:prstGeom prst="rect">
            <a:avLst/>
          </a:prstGeom>
        </p:spPr>
      </p:pic>
      <p:pic>
        <p:nvPicPr>
          <p:cNvPr id="8" name="Picture 8" descr="Chart, line chart&#10;&#10;Description automatically generated">
            <a:extLst>
              <a:ext uri="{FF2B5EF4-FFF2-40B4-BE49-F238E27FC236}">
                <a16:creationId xmlns:a16="http://schemas.microsoft.com/office/drawing/2014/main" id="{F560DBDA-7E0D-7FF7-1991-B48AF818CC41}"/>
              </a:ext>
            </a:extLst>
          </p:cNvPr>
          <p:cNvPicPr>
            <a:picLocks noChangeAspect="1"/>
          </p:cNvPicPr>
          <p:nvPr/>
        </p:nvPicPr>
        <p:blipFill>
          <a:blip r:embed="rId3"/>
          <a:stretch>
            <a:fillRect/>
          </a:stretch>
        </p:blipFill>
        <p:spPr>
          <a:xfrm>
            <a:off x="4657165" y="4206688"/>
            <a:ext cx="2743200" cy="1828800"/>
          </a:xfrm>
          <a:prstGeom prst="rect">
            <a:avLst/>
          </a:prstGeom>
        </p:spPr>
      </p:pic>
      <p:pic>
        <p:nvPicPr>
          <p:cNvPr id="9" name="Picture 9" descr="Chart, histogram&#10;&#10;Description automatically generated">
            <a:extLst>
              <a:ext uri="{FF2B5EF4-FFF2-40B4-BE49-F238E27FC236}">
                <a16:creationId xmlns:a16="http://schemas.microsoft.com/office/drawing/2014/main" id="{EEC3B822-15AA-010F-B989-7E3B792A4D74}"/>
              </a:ext>
            </a:extLst>
          </p:cNvPr>
          <p:cNvPicPr>
            <a:picLocks noChangeAspect="1"/>
          </p:cNvPicPr>
          <p:nvPr/>
        </p:nvPicPr>
        <p:blipFill>
          <a:blip r:embed="rId4"/>
          <a:stretch>
            <a:fillRect/>
          </a:stretch>
        </p:blipFill>
        <p:spPr>
          <a:xfrm>
            <a:off x="1586753" y="2514600"/>
            <a:ext cx="2743200" cy="1828800"/>
          </a:xfrm>
          <a:prstGeom prst="rect">
            <a:avLst/>
          </a:prstGeom>
        </p:spPr>
      </p:pic>
      <p:pic>
        <p:nvPicPr>
          <p:cNvPr id="10" name="Picture 10" descr="Chart, line chart&#10;&#10;Description automatically generated">
            <a:extLst>
              <a:ext uri="{FF2B5EF4-FFF2-40B4-BE49-F238E27FC236}">
                <a16:creationId xmlns:a16="http://schemas.microsoft.com/office/drawing/2014/main" id="{81FC6E6D-53CB-1442-E392-EF1ECD67C14F}"/>
              </a:ext>
            </a:extLst>
          </p:cNvPr>
          <p:cNvPicPr>
            <a:picLocks noChangeAspect="1"/>
          </p:cNvPicPr>
          <p:nvPr/>
        </p:nvPicPr>
        <p:blipFill>
          <a:blip r:embed="rId5"/>
          <a:stretch>
            <a:fillRect/>
          </a:stretch>
        </p:blipFill>
        <p:spPr>
          <a:xfrm>
            <a:off x="1676400" y="4598894"/>
            <a:ext cx="2743200" cy="1828800"/>
          </a:xfrm>
          <a:prstGeom prst="rect">
            <a:avLst/>
          </a:prstGeom>
        </p:spPr>
      </p:pic>
      <p:pic>
        <p:nvPicPr>
          <p:cNvPr id="11" name="Picture 11" descr="Map&#10;&#10;Description automatically generated">
            <a:extLst>
              <a:ext uri="{FF2B5EF4-FFF2-40B4-BE49-F238E27FC236}">
                <a16:creationId xmlns:a16="http://schemas.microsoft.com/office/drawing/2014/main" id="{FD0F0443-D187-58F6-B97D-256E45E72172}"/>
              </a:ext>
            </a:extLst>
          </p:cNvPr>
          <p:cNvPicPr>
            <a:picLocks noChangeAspect="1"/>
          </p:cNvPicPr>
          <p:nvPr/>
        </p:nvPicPr>
        <p:blipFill>
          <a:blip r:embed="rId6"/>
          <a:stretch>
            <a:fillRect/>
          </a:stretch>
        </p:blipFill>
        <p:spPr>
          <a:xfrm>
            <a:off x="8198224" y="4531659"/>
            <a:ext cx="2743200" cy="1828800"/>
          </a:xfrm>
          <a:prstGeom prst="rect">
            <a:avLst/>
          </a:prstGeom>
        </p:spPr>
      </p:pic>
    </p:spTree>
    <p:extLst>
      <p:ext uri="{BB962C8B-B14F-4D97-AF65-F5344CB8AC3E}">
        <p14:creationId xmlns:p14="http://schemas.microsoft.com/office/powerpoint/2010/main" val="4014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2D13-3369-2A1E-A0C4-C332953B16C0}"/>
              </a:ext>
            </a:extLst>
          </p:cNvPr>
          <p:cNvSpPr>
            <a:spLocks noGrp="1"/>
          </p:cNvSpPr>
          <p:nvPr>
            <p:ph type="title"/>
          </p:nvPr>
        </p:nvSpPr>
        <p:spPr>
          <a:xfrm>
            <a:off x="23191" y="53699"/>
            <a:ext cx="4223742" cy="467681"/>
          </a:xfrm>
        </p:spPr>
        <p:txBody>
          <a:bodyPr>
            <a:noAutofit/>
          </a:bodyPr>
          <a:lstStyle/>
          <a:p>
            <a:r>
              <a:rPr lang="en-US" sz="2700" b="1">
                <a:latin typeface="Calibri"/>
                <a:cs typeface="Calibri Light"/>
              </a:rPr>
              <a:t>2022 Seattle Airbnb Listings</a:t>
            </a:r>
          </a:p>
        </p:txBody>
      </p:sp>
      <p:pic>
        <p:nvPicPr>
          <p:cNvPr id="5" name="Picture 41" descr="Logo, company name&#10;&#10;Description automatically generated">
            <a:extLst>
              <a:ext uri="{FF2B5EF4-FFF2-40B4-BE49-F238E27FC236}">
                <a16:creationId xmlns:a16="http://schemas.microsoft.com/office/drawing/2014/main" id="{AFB30E22-B1FB-7225-40CB-6F35FB87FBF6}"/>
              </a:ext>
            </a:extLst>
          </p:cNvPr>
          <p:cNvPicPr>
            <a:picLocks noChangeAspect="1"/>
          </p:cNvPicPr>
          <p:nvPr/>
        </p:nvPicPr>
        <p:blipFill>
          <a:blip r:embed="rId2"/>
          <a:stretch>
            <a:fillRect/>
          </a:stretch>
        </p:blipFill>
        <p:spPr>
          <a:xfrm>
            <a:off x="5690429" y="6491308"/>
            <a:ext cx="767889" cy="365624"/>
          </a:xfrm>
          <a:prstGeom prst="rect">
            <a:avLst/>
          </a:prstGeom>
        </p:spPr>
      </p:pic>
      <p:pic>
        <p:nvPicPr>
          <p:cNvPr id="6" name="Picture 6" descr="A picture containing sky, outdoor, city&#10;&#10;Description automatically generated">
            <a:extLst>
              <a:ext uri="{FF2B5EF4-FFF2-40B4-BE49-F238E27FC236}">
                <a16:creationId xmlns:a16="http://schemas.microsoft.com/office/drawing/2014/main" id="{D099FAEA-D44F-69B4-89D5-C4BE5FF61597}"/>
              </a:ext>
            </a:extLst>
          </p:cNvPr>
          <p:cNvPicPr>
            <a:picLocks noChangeAspect="1"/>
          </p:cNvPicPr>
          <p:nvPr/>
        </p:nvPicPr>
        <p:blipFill>
          <a:blip r:embed="rId3"/>
          <a:stretch>
            <a:fillRect/>
          </a:stretch>
        </p:blipFill>
        <p:spPr>
          <a:xfrm>
            <a:off x="4667494" y="611"/>
            <a:ext cx="2816086" cy="1562927"/>
          </a:xfrm>
          <a:prstGeom prst="rect">
            <a:avLst/>
          </a:prstGeom>
          <a:ln>
            <a:noFill/>
          </a:ln>
          <a:effectLst>
            <a:softEdge rad="112500"/>
          </a:effectLst>
        </p:spPr>
      </p:pic>
      <p:pic>
        <p:nvPicPr>
          <p:cNvPr id="13" name="Picture 13" descr="A picture containing text, building, outdoor, sky&#10;&#10;Description automatically generated">
            <a:extLst>
              <a:ext uri="{FF2B5EF4-FFF2-40B4-BE49-F238E27FC236}">
                <a16:creationId xmlns:a16="http://schemas.microsoft.com/office/drawing/2014/main" id="{4094B5F5-3824-F4AA-E4E2-181217649BEC}"/>
              </a:ext>
            </a:extLst>
          </p:cNvPr>
          <p:cNvPicPr>
            <a:picLocks noChangeAspect="1"/>
          </p:cNvPicPr>
          <p:nvPr/>
        </p:nvPicPr>
        <p:blipFill>
          <a:blip r:embed="rId4"/>
          <a:stretch>
            <a:fillRect/>
          </a:stretch>
        </p:blipFill>
        <p:spPr>
          <a:xfrm>
            <a:off x="7818783" y="98346"/>
            <a:ext cx="914401" cy="664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4">
            <a:extLst>
              <a:ext uri="{FF2B5EF4-FFF2-40B4-BE49-F238E27FC236}">
                <a16:creationId xmlns:a16="http://schemas.microsoft.com/office/drawing/2014/main" id="{06B51213-5D4F-1AF1-5EDA-211603FE92EB}"/>
              </a:ext>
            </a:extLst>
          </p:cNvPr>
          <p:cNvPicPr>
            <a:picLocks noChangeAspect="1"/>
          </p:cNvPicPr>
          <p:nvPr/>
        </p:nvPicPr>
        <p:blipFill>
          <a:blip r:embed="rId5"/>
          <a:stretch>
            <a:fillRect/>
          </a:stretch>
        </p:blipFill>
        <p:spPr>
          <a:xfrm>
            <a:off x="10952922" y="54665"/>
            <a:ext cx="901150" cy="672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5" descr="A picture containing scene, harbor&#10;&#10;Description automatically generated">
            <a:extLst>
              <a:ext uri="{FF2B5EF4-FFF2-40B4-BE49-F238E27FC236}">
                <a16:creationId xmlns:a16="http://schemas.microsoft.com/office/drawing/2014/main" id="{613DFE2B-2BA7-687B-7CC8-14C58FA787BE}"/>
              </a:ext>
            </a:extLst>
          </p:cNvPr>
          <p:cNvPicPr>
            <a:picLocks noChangeAspect="1"/>
          </p:cNvPicPr>
          <p:nvPr/>
        </p:nvPicPr>
        <p:blipFill>
          <a:blip r:embed="rId6"/>
          <a:stretch>
            <a:fillRect/>
          </a:stretch>
        </p:blipFill>
        <p:spPr>
          <a:xfrm>
            <a:off x="9137374" y="56691"/>
            <a:ext cx="1417984" cy="681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A4D72821-C871-14F3-93F7-AB6E151A492F}"/>
              </a:ext>
            </a:extLst>
          </p:cNvPr>
          <p:cNvSpPr txBox="1"/>
          <p:nvPr/>
        </p:nvSpPr>
        <p:spPr>
          <a:xfrm>
            <a:off x="3916018" y="1802296"/>
            <a:ext cx="43400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00">
                <a:latin typeface="Calibri Light"/>
                <a:ea typeface="+mn-lt"/>
                <a:cs typeface="+mn-lt"/>
              </a:rPr>
              <a:t>For the year of 2022, the Queen Anne neighborhood had the highest average listing price per night due to the area’s famous tourist attractions. Neighborhoods located closer to downtown also have higher price averages, and neighborhoods located in the center of Seattle have cheaper price averages. </a:t>
            </a:r>
            <a:endParaRPr lang="en-US" sz="1000">
              <a:latin typeface="Calibri Light"/>
              <a:cs typeface="Calibri"/>
            </a:endParaRPr>
          </a:p>
        </p:txBody>
      </p:sp>
      <p:pic>
        <p:nvPicPr>
          <p:cNvPr id="8" name="Picture 8" descr="Map&#10;&#10;Description automatically generated">
            <a:extLst>
              <a:ext uri="{FF2B5EF4-FFF2-40B4-BE49-F238E27FC236}">
                <a16:creationId xmlns:a16="http://schemas.microsoft.com/office/drawing/2014/main" id="{5A4EB353-915D-69E9-39A5-3C0D26B1B6DB}"/>
              </a:ext>
            </a:extLst>
          </p:cNvPr>
          <p:cNvPicPr>
            <a:picLocks noChangeAspect="1"/>
          </p:cNvPicPr>
          <p:nvPr/>
        </p:nvPicPr>
        <p:blipFill>
          <a:blip r:embed="rId7"/>
          <a:stretch>
            <a:fillRect/>
          </a:stretch>
        </p:blipFill>
        <p:spPr>
          <a:xfrm>
            <a:off x="4094922" y="2617907"/>
            <a:ext cx="3995527" cy="3881683"/>
          </a:xfrm>
          <a:prstGeom prst="rect">
            <a:avLst/>
          </a:prstGeom>
        </p:spPr>
      </p:pic>
      <p:pic>
        <p:nvPicPr>
          <p:cNvPr id="7" name="Picture 7" descr="Text&#10;&#10;Description automatically generated">
            <a:extLst>
              <a:ext uri="{FF2B5EF4-FFF2-40B4-BE49-F238E27FC236}">
                <a16:creationId xmlns:a16="http://schemas.microsoft.com/office/drawing/2014/main" id="{8DC9DD20-E426-5898-FDB7-A504CD56FD34}"/>
              </a:ext>
            </a:extLst>
          </p:cNvPr>
          <p:cNvPicPr>
            <a:picLocks noChangeAspect="1"/>
          </p:cNvPicPr>
          <p:nvPr/>
        </p:nvPicPr>
        <p:blipFill>
          <a:blip r:embed="rId8"/>
          <a:stretch>
            <a:fillRect/>
          </a:stretch>
        </p:blipFill>
        <p:spPr>
          <a:xfrm>
            <a:off x="7096539" y="4182087"/>
            <a:ext cx="921028" cy="594297"/>
          </a:xfrm>
          <a:prstGeom prst="rect">
            <a:avLst/>
          </a:prstGeom>
        </p:spPr>
      </p:pic>
      <p:sp>
        <p:nvSpPr>
          <p:cNvPr id="9" name="TextBox 8">
            <a:extLst>
              <a:ext uri="{FF2B5EF4-FFF2-40B4-BE49-F238E27FC236}">
                <a16:creationId xmlns:a16="http://schemas.microsoft.com/office/drawing/2014/main" id="{D6CEC42B-B37A-4E40-AB3F-E3D2A1AAC943}"/>
              </a:ext>
            </a:extLst>
          </p:cNvPr>
          <p:cNvSpPr txBox="1"/>
          <p:nvPr/>
        </p:nvSpPr>
        <p:spPr>
          <a:xfrm>
            <a:off x="3697356" y="1570381"/>
            <a:ext cx="4759598"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a:latin typeface="Calibri Light"/>
                <a:ea typeface="+mn-lt"/>
                <a:cs typeface="+mn-lt"/>
              </a:rPr>
              <a:t>2022 Seattle Average Price per Night by Neighborhood</a:t>
            </a:r>
            <a:endParaRPr lang="en-US" sz="1300" b="1">
              <a:latin typeface="Calibri Light"/>
              <a:cs typeface="Calibri"/>
            </a:endParaRPr>
          </a:p>
        </p:txBody>
      </p:sp>
      <p:pic>
        <p:nvPicPr>
          <p:cNvPr id="10" name="Picture 10" descr="Chart, line chart&#10;&#10;Description automatically generated">
            <a:extLst>
              <a:ext uri="{FF2B5EF4-FFF2-40B4-BE49-F238E27FC236}">
                <a16:creationId xmlns:a16="http://schemas.microsoft.com/office/drawing/2014/main" id="{0DFFAF96-8ABB-B6A2-B365-3AB8EF88EB5D}"/>
              </a:ext>
            </a:extLst>
          </p:cNvPr>
          <p:cNvPicPr>
            <a:picLocks noChangeAspect="1"/>
          </p:cNvPicPr>
          <p:nvPr/>
        </p:nvPicPr>
        <p:blipFill>
          <a:blip r:embed="rId9"/>
          <a:stretch>
            <a:fillRect/>
          </a:stretch>
        </p:blipFill>
        <p:spPr>
          <a:xfrm>
            <a:off x="33130" y="4316896"/>
            <a:ext cx="3776871" cy="2491408"/>
          </a:xfrm>
          <a:prstGeom prst="rect">
            <a:avLst/>
          </a:prstGeom>
        </p:spPr>
      </p:pic>
      <p:sp>
        <p:nvSpPr>
          <p:cNvPr id="11" name="TextBox 10">
            <a:extLst>
              <a:ext uri="{FF2B5EF4-FFF2-40B4-BE49-F238E27FC236}">
                <a16:creationId xmlns:a16="http://schemas.microsoft.com/office/drawing/2014/main" id="{551EBFE1-52AA-F75F-BA87-3C0A4A5B616D}"/>
              </a:ext>
            </a:extLst>
          </p:cNvPr>
          <p:cNvSpPr txBox="1"/>
          <p:nvPr/>
        </p:nvSpPr>
        <p:spPr>
          <a:xfrm>
            <a:off x="59634" y="3803373"/>
            <a:ext cx="41102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Light"/>
                <a:ea typeface="+mn-lt"/>
                <a:cs typeface="+mn-lt"/>
              </a:rPr>
              <a:t>Seattle Airbnb Listings Growth 2008-2022</a:t>
            </a:r>
            <a:endParaRPr lang="en-US" sz="1200" b="1">
              <a:latin typeface="Calibri Light"/>
              <a:cs typeface="Calibri"/>
            </a:endParaRPr>
          </a:p>
        </p:txBody>
      </p:sp>
      <p:sp>
        <p:nvSpPr>
          <p:cNvPr id="12" name="TextBox 11">
            <a:extLst>
              <a:ext uri="{FF2B5EF4-FFF2-40B4-BE49-F238E27FC236}">
                <a16:creationId xmlns:a16="http://schemas.microsoft.com/office/drawing/2014/main" id="{22FAF32E-94A0-6F50-3FC9-7564B5E85C0B}"/>
              </a:ext>
            </a:extLst>
          </p:cNvPr>
          <p:cNvSpPr txBox="1"/>
          <p:nvPr/>
        </p:nvSpPr>
        <p:spPr>
          <a:xfrm>
            <a:off x="53009" y="3995530"/>
            <a:ext cx="39955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latin typeface="Calibri Light"/>
                <a:cs typeface="Calibri" panose="020F0502020204030204"/>
              </a:rPr>
              <a:t>The Airbnb business in Seattle has significantly grown since 2008. The number of listings has nearly tripled from 2014 to 2022.</a:t>
            </a:r>
          </a:p>
        </p:txBody>
      </p:sp>
      <p:pic>
        <p:nvPicPr>
          <p:cNvPr id="18" name="Picture 21" descr="Chart, histogram&#10;&#10;Description automatically generated">
            <a:extLst>
              <a:ext uri="{FF2B5EF4-FFF2-40B4-BE49-F238E27FC236}">
                <a16:creationId xmlns:a16="http://schemas.microsoft.com/office/drawing/2014/main" id="{98B78DC1-F483-E07A-FAB3-580B214795EA}"/>
              </a:ext>
            </a:extLst>
          </p:cNvPr>
          <p:cNvPicPr>
            <a:picLocks noChangeAspect="1"/>
          </p:cNvPicPr>
          <p:nvPr/>
        </p:nvPicPr>
        <p:blipFill>
          <a:blip r:embed="rId10"/>
          <a:stretch>
            <a:fillRect/>
          </a:stretch>
        </p:blipFill>
        <p:spPr>
          <a:xfrm>
            <a:off x="8130207" y="4429538"/>
            <a:ext cx="3889513" cy="2411895"/>
          </a:xfrm>
          <a:prstGeom prst="rect">
            <a:avLst/>
          </a:prstGeom>
        </p:spPr>
      </p:pic>
      <p:sp>
        <p:nvSpPr>
          <p:cNvPr id="22" name="TextBox 21">
            <a:extLst>
              <a:ext uri="{FF2B5EF4-FFF2-40B4-BE49-F238E27FC236}">
                <a16:creationId xmlns:a16="http://schemas.microsoft.com/office/drawing/2014/main" id="{E2F4246E-658D-A03F-EF6C-FE3F0850E5A4}"/>
              </a:ext>
            </a:extLst>
          </p:cNvPr>
          <p:cNvSpPr txBox="1"/>
          <p:nvPr/>
        </p:nvSpPr>
        <p:spPr>
          <a:xfrm>
            <a:off x="8063945" y="3829876"/>
            <a:ext cx="41102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Light"/>
                <a:ea typeface="+mn-lt"/>
                <a:cs typeface="+mn-lt"/>
              </a:rPr>
              <a:t>Listing Per Host in 2022</a:t>
            </a:r>
            <a:endParaRPr lang="en-US" sz="1200">
              <a:latin typeface="Calibri Light"/>
              <a:cs typeface="Calibri Light"/>
            </a:endParaRPr>
          </a:p>
        </p:txBody>
      </p:sp>
      <p:sp>
        <p:nvSpPr>
          <p:cNvPr id="23" name="TextBox 22">
            <a:extLst>
              <a:ext uri="{FF2B5EF4-FFF2-40B4-BE49-F238E27FC236}">
                <a16:creationId xmlns:a16="http://schemas.microsoft.com/office/drawing/2014/main" id="{2E3D8D24-96E8-5CDB-F94F-327511A4AEDD}"/>
              </a:ext>
            </a:extLst>
          </p:cNvPr>
          <p:cNvSpPr txBox="1"/>
          <p:nvPr/>
        </p:nvSpPr>
        <p:spPr>
          <a:xfrm>
            <a:off x="8063947" y="3995530"/>
            <a:ext cx="4061789" cy="521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latin typeface="Calibri Light"/>
                <a:ea typeface="+mn-lt"/>
                <a:cs typeface="+mn-lt"/>
              </a:rPr>
              <a:t>A host on the Airbnb platform can have multiple listings available to rent, ranging from a separate room in their property to multiple apartments or homes. The majority of the Seattle hosts offer only one listing on the Airbnb platform.</a:t>
            </a:r>
            <a:endParaRPr lang="en-US" sz="900">
              <a:latin typeface="Calibri Light"/>
              <a:cs typeface="Calibri"/>
            </a:endParaRPr>
          </a:p>
        </p:txBody>
      </p:sp>
      <p:pic>
        <p:nvPicPr>
          <p:cNvPr id="24" name="Picture 24" descr="Chart, line chart&#10;&#10;Description automatically generated">
            <a:extLst>
              <a:ext uri="{FF2B5EF4-FFF2-40B4-BE49-F238E27FC236}">
                <a16:creationId xmlns:a16="http://schemas.microsoft.com/office/drawing/2014/main" id="{85306187-C0F4-075F-8EEE-B61EBE802680}"/>
              </a:ext>
            </a:extLst>
          </p:cNvPr>
          <p:cNvPicPr>
            <a:picLocks noChangeAspect="1"/>
          </p:cNvPicPr>
          <p:nvPr/>
        </p:nvPicPr>
        <p:blipFill>
          <a:blip r:embed="rId11"/>
          <a:stretch>
            <a:fillRect/>
          </a:stretch>
        </p:blipFill>
        <p:spPr>
          <a:xfrm>
            <a:off x="8242851" y="1447801"/>
            <a:ext cx="3631095" cy="2431773"/>
          </a:xfrm>
          <a:prstGeom prst="rect">
            <a:avLst/>
          </a:prstGeom>
        </p:spPr>
      </p:pic>
      <p:sp>
        <p:nvSpPr>
          <p:cNvPr id="25" name="TextBox 24">
            <a:extLst>
              <a:ext uri="{FF2B5EF4-FFF2-40B4-BE49-F238E27FC236}">
                <a16:creationId xmlns:a16="http://schemas.microsoft.com/office/drawing/2014/main" id="{16572D0F-58C7-A7AA-7C2A-640AAB7CC2A5}"/>
              </a:ext>
            </a:extLst>
          </p:cNvPr>
          <p:cNvSpPr txBox="1"/>
          <p:nvPr/>
        </p:nvSpPr>
        <p:spPr>
          <a:xfrm>
            <a:off x="7911545" y="1027040"/>
            <a:ext cx="428045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latin typeface="Calibri Light"/>
                <a:ea typeface="+mn-lt"/>
                <a:cs typeface="+mn-lt"/>
              </a:rPr>
              <a:t>Based on the projected pricing outlook (from September 2022-2023), the listing prices of Seattle Airbnb are expected to rise in the spring and decline starting in the fall. July is expected to have the highest average price at around $212 per night. </a:t>
            </a:r>
            <a:endParaRPr lang="en-US" sz="900">
              <a:latin typeface="Calibri Light"/>
              <a:cs typeface="Calibri"/>
            </a:endParaRPr>
          </a:p>
        </p:txBody>
      </p:sp>
      <p:sp>
        <p:nvSpPr>
          <p:cNvPr id="26" name="TextBox 25">
            <a:extLst>
              <a:ext uri="{FF2B5EF4-FFF2-40B4-BE49-F238E27FC236}">
                <a16:creationId xmlns:a16="http://schemas.microsoft.com/office/drawing/2014/main" id="{A2E1177E-A325-6A8A-E6A7-F5DF66C92B20}"/>
              </a:ext>
            </a:extLst>
          </p:cNvPr>
          <p:cNvSpPr txBox="1"/>
          <p:nvPr/>
        </p:nvSpPr>
        <p:spPr>
          <a:xfrm>
            <a:off x="7924797" y="841510"/>
            <a:ext cx="41102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Light"/>
                <a:ea typeface="+mn-lt"/>
                <a:cs typeface="+mn-lt"/>
              </a:rPr>
              <a:t>Price of Airbnb listings are higher in the summer</a:t>
            </a:r>
            <a:endParaRPr lang="en-US" sz="1200">
              <a:latin typeface="Calibri Light"/>
              <a:cs typeface="Calibri"/>
            </a:endParaRPr>
          </a:p>
        </p:txBody>
      </p:sp>
      <p:pic>
        <p:nvPicPr>
          <p:cNvPr id="27" name="Picture 27" descr="Chart, bar chart&#10;&#10;Description automatically generated">
            <a:extLst>
              <a:ext uri="{FF2B5EF4-FFF2-40B4-BE49-F238E27FC236}">
                <a16:creationId xmlns:a16="http://schemas.microsoft.com/office/drawing/2014/main" id="{80F4D33D-6B3F-23A6-E0B9-3F2E5397F7E7}"/>
              </a:ext>
            </a:extLst>
          </p:cNvPr>
          <p:cNvPicPr>
            <a:picLocks noChangeAspect="1"/>
          </p:cNvPicPr>
          <p:nvPr/>
        </p:nvPicPr>
        <p:blipFill>
          <a:blip r:embed="rId12"/>
          <a:stretch>
            <a:fillRect/>
          </a:stretch>
        </p:blipFill>
        <p:spPr>
          <a:xfrm>
            <a:off x="119269" y="1255645"/>
            <a:ext cx="3829878" cy="2584173"/>
          </a:xfrm>
          <a:prstGeom prst="rect">
            <a:avLst/>
          </a:prstGeom>
        </p:spPr>
      </p:pic>
      <p:sp>
        <p:nvSpPr>
          <p:cNvPr id="28" name="TextBox 27">
            <a:extLst>
              <a:ext uri="{FF2B5EF4-FFF2-40B4-BE49-F238E27FC236}">
                <a16:creationId xmlns:a16="http://schemas.microsoft.com/office/drawing/2014/main" id="{1C5A8DD5-BD8B-63D9-F18D-394613E6EC05}"/>
              </a:ext>
            </a:extLst>
          </p:cNvPr>
          <p:cNvSpPr txBox="1"/>
          <p:nvPr/>
        </p:nvSpPr>
        <p:spPr>
          <a:xfrm>
            <a:off x="901147" y="1060173"/>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9" name="TextBox 28">
            <a:extLst>
              <a:ext uri="{FF2B5EF4-FFF2-40B4-BE49-F238E27FC236}">
                <a16:creationId xmlns:a16="http://schemas.microsoft.com/office/drawing/2014/main" id="{73DE9DA7-E5A4-6EF0-AF89-F3998F8F855C}"/>
              </a:ext>
            </a:extLst>
          </p:cNvPr>
          <p:cNvSpPr txBox="1"/>
          <p:nvPr/>
        </p:nvSpPr>
        <p:spPr>
          <a:xfrm>
            <a:off x="39754" y="675856"/>
            <a:ext cx="4094919"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900">
                <a:latin typeface="Calibri Light"/>
                <a:ea typeface="+mn-lt"/>
                <a:cs typeface="+mn-lt"/>
              </a:rPr>
              <a:t>Washington State law requires some owners of short-term Airbnb rentals to obtain a business license. As of 2022, the majority of Seattle Airbnb listings owned by individuals have acquired a license; however, approximately 26% of the listings are operated without a license. </a:t>
            </a:r>
          </a:p>
          <a:p>
            <a:pPr algn="just"/>
            <a:br>
              <a:rPr lang="en-US"/>
            </a:br>
            <a:endParaRPr lang="en-US" sz="900">
              <a:latin typeface="Calibri Light"/>
              <a:cs typeface="Calibri"/>
            </a:endParaRPr>
          </a:p>
        </p:txBody>
      </p:sp>
      <p:sp>
        <p:nvSpPr>
          <p:cNvPr id="30" name="TextBox 29">
            <a:extLst>
              <a:ext uri="{FF2B5EF4-FFF2-40B4-BE49-F238E27FC236}">
                <a16:creationId xmlns:a16="http://schemas.microsoft.com/office/drawing/2014/main" id="{B53EB122-304D-4375-4216-ADC654794AD5}"/>
              </a:ext>
            </a:extLst>
          </p:cNvPr>
          <p:cNvSpPr txBox="1"/>
          <p:nvPr/>
        </p:nvSpPr>
        <p:spPr>
          <a:xfrm>
            <a:off x="26500" y="483700"/>
            <a:ext cx="41102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Light"/>
                <a:ea typeface="+mn-lt"/>
                <a:cs typeface="+mn-lt"/>
              </a:rPr>
              <a:t>License Status of Seattle Airbnb Listings in 2022</a:t>
            </a:r>
            <a:endParaRPr lang="en-US" sz="1200">
              <a:latin typeface="Calibri Light"/>
              <a:cs typeface="Calibri Light"/>
            </a:endParaRPr>
          </a:p>
        </p:txBody>
      </p:sp>
      <p:sp>
        <p:nvSpPr>
          <p:cNvPr id="31" name="TextBox 30">
            <a:extLst>
              <a:ext uri="{FF2B5EF4-FFF2-40B4-BE49-F238E27FC236}">
                <a16:creationId xmlns:a16="http://schemas.microsoft.com/office/drawing/2014/main" id="{22AE2B89-3135-C316-EF38-123E92AA2A81}"/>
              </a:ext>
            </a:extLst>
          </p:cNvPr>
          <p:cNvSpPr txBox="1"/>
          <p:nvPr/>
        </p:nvSpPr>
        <p:spPr>
          <a:xfrm>
            <a:off x="6824869" y="6294782"/>
            <a:ext cx="1411356"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latin typeface="Calibri Light"/>
                <a:cs typeface="Calibri"/>
              </a:rPr>
              <a:t>Source: Airbnb Open Data 2022</a:t>
            </a:r>
          </a:p>
        </p:txBody>
      </p:sp>
    </p:spTree>
    <p:extLst>
      <p:ext uri="{BB962C8B-B14F-4D97-AF65-F5344CB8AC3E}">
        <p14:creationId xmlns:p14="http://schemas.microsoft.com/office/powerpoint/2010/main" val="325067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2D13-3369-2A1E-A0C4-C332953B16C0}"/>
              </a:ext>
            </a:extLst>
          </p:cNvPr>
          <p:cNvSpPr>
            <a:spLocks noGrp="1"/>
          </p:cNvSpPr>
          <p:nvPr>
            <p:ph type="title"/>
          </p:nvPr>
        </p:nvSpPr>
        <p:spPr>
          <a:xfrm>
            <a:off x="3313" y="365125"/>
            <a:ext cx="4647811" cy="454429"/>
          </a:xfrm>
        </p:spPr>
        <p:txBody>
          <a:bodyPr>
            <a:noAutofit/>
          </a:bodyPr>
          <a:lstStyle/>
          <a:p>
            <a:r>
              <a:rPr lang="en-US" sz="2700" b="1">
                <a:latin typeface="Calibri"/>
                <a:cs typeface="Calibri Light"/>
              </a:rPr>
              <a:t>2022 Seattle Airbnb Listings</a:t>
            </a:r>
          </a:p>
        </p:txBody>
      </p:sp>
      <p:pic>
        <p:nvPicPr>
          <p:cNvPr id="5" name="Picture 41" descr="Logo, company name&#10;&#10;Description automatically generated">
            <a:extLst>
              <a:ext uri="{FF2B5EF4-FFF2-40B4-BE49-F238E27FC236}">
                <a16:creationId xmlns:a16="http://schemas.microsoft.com/office/drawing/2014/main" id="{AFB30E22-B1FB-7225-40CB-6F35FB87FBF6}"/>
              </a:ext>
            </a:extLst>
          </p:cNvPr>
          <p:cNvPicPr>
            <a:picLocks noChangeAspect="1"/>
          </p:cNvPicPr>
          <p:nvPr/>
        </p:nvPicPr>
        <p:blipFill>
          <a:blip r:embed="rId2"/>
          <a:stretch>
            <a:fillRect/>
          </a:stretch>
        </p:blipFill>
        <p:spPr>
          <a:xfrm>
            <a:off x="4988067" y="5901589"/>
            <a:ext cx="2086474" cy="955341"/>
          </a:xfrm>
          <a:prstGeom prst="rect">
            <a:avLst/>
          </a:prstGeom>
        </p:spPr>
      </p:pic>
      <p:pic>
        <p:nvPicPr>
          <p:cNvPr id="6" name="Picture 6" descr="A picture containing sky, outdoor, city&#10;&#10;Description automatically generated">
            <a:extLst>
              <a:ext uri="{FF2B5EF4-FFF2-40B4-BE49-F238E27FC236}">
                <a16:creationId xmlns:a16="http://schemas.microsoft.com/office/drawing/2014/main" id="{D099FAEA-D44F-69B4-89D5-C4BE5FF61597}"/>
              </a:ext>
            </a:extLst>
          </p:cNvPr>
          <p:cNvPicPr>
            <a:picLocks noChangeAspect="1"/>
          </p:cNvPicPr>
          <p:nvPr/>
        </p:nvPicPr>
        <p:blipFill>
          <a:blip r:embed="rId3"/>
          <a:stretch>
            <a:fillRect/>
          </a:stretch>
        </p:blipFill>
        <p:spPr>
          <a:xfrm>
            <a:off x="4250051" y="106629"/>
            <a:ext cx="3240155" cy="1794840"/>
          </a:xfrm>
          <a:prstGeom prst="rect">
            <a:avLst/>
          </a:prstGeom>
          <a:ln>
            <a:noFill/>
          </a:ln>
          <a:effectLst>
            <a:softEdge rad="112500"/>
          </a:effectLst>
        </p:spPr>
      </p:pic>
      <p:pic>
        <p:nvPicPr>
          <p:cNvPr id="13" name="Picture 13" descr="A picture containing text, building, outdoor, sky&#10;&#10;Description automatically generated">
            <a:extLst>
              <a:ext uri="{FF2B5EF4-FFF2-40B4-BE49-F238E27FC236}">
                <a16:creationId xmlns:a16="http://schemas.microsoft.com/office/drawing/2014/main" id="{4094B5F5-3824-F4AA-E4E2-181217649BEC}"/>
              </a:ext>
            </a:extLst>
          </p:cNvPr>
          <p:cNvPicPr>
            <a:picLocks noChangeAspect="1"/>
          </p:cNvPicPr>
          <p:nvPr/>
        </p:nvPicPr>
        <p:blipFill>
          <a:blip r:embed="rId4"/>
          <a:stretch>
            <a:fillRect/>
          </a:stretch>
        </p:blipFill>
        <p:spPr>
          <a:xfrm>
            <a:off x="7540487" y="118224"/>
            <a:ext cx="1086679" cy="783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4">
            <a:extLst>
              <a:ext uri="{FF2B5EF4-FFF2-40B4-BE49-F238E27FC236}">
                <a16:creationId xmlns:a16="http://schemas.microsoft.com/office/drawing/2014/main" id="{06B51213-5D4F-1AF1-5EDA-211603FE92EB}"/>
              </a:ext>
            </a:extLst>
          </p:cNvPr>
          <p:cNvPicPr>
            <a:picLocks noChangeAspect="1"/>
          </p:cNvPicPr>
          <p:nvPr/>
        </p:nvPicPr>
        <p:blipFill>
          <a:blip r:embed="rId5"/>
          <a:stretch>
            <a:fillRect/>
          </a:stretch>
        </p:blipFill>
        <p:spPr>
          <a:xfrm>
            <a:off x="10833652" y="120926"/>
            <a:ext cx="1046923" cy="7851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5" descr="A picture containing scene, harbor&#10;&#10;Description automatically generated">
            <a:extLst>
              <a:ext uri="{FF2B5EF4-FFF2-40B4-BE49-F238E27FC236}">
                <a16:creationId xmlns:a16="http://schemas.microsoft.com/office/drawing/2014/main" id="{613DFE2B-2BA7-687B-7CC8-14C58FA787BE}"/>
              </a:ext>
            </a:extLst>
          </p:cNvPr>
          <p:cNvPicPr>
            <a:picLocks noChangeAspect="1"/>
          </p:cNvPicPr>
          <p:nvPr/>
        </p:nvPicPr>
        <p:blipFill>
          <a:blip r:embed="rId6"/>
          <a:stretch>
            <a:fillRect/>
          </a:stretch>
        </p:blipFill>
        <p:spPr>
          <a:xfrm>
            <a:off x="8925339" y="109700"/>
            <a:ext cx="1603514" cy="801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9" descr="Map&#10;&#10;Description automatically generated">
            <a:extLst>
              <a:ext uri="{FF2B5EF4-FFF2-40B4-BE49-F238E27FC236}">
                <a16:creationId xmlns:a16="http://schemas.microsoft.com/office/drawing/2014/main" id="{7BF81AE1-3225-3D16-4578-183AC788F2F2}"/>
              </a:ext>
            </a:extLst>
          </p:cNvPr>
          <p:cNvPicPr>
            <a:picLocks noChangeAspect="1"/>
          </p:cNvPicPr>
          <p:nvPr/>
        </p:nvPicPr>
        <p:blipFill>
          <a:blip r:embed="rId7"/>
          <a:stretch>
            <a:fillRect/>
          </a:stretch>
        </p:blipFill>
        <p:spPr>
          <a:xfrm>
            <a:off x="3140765" y="2024271"/>
            <a:ext cx="5989982" cy="3988902"/>
          </a:xfrm>
          <a:prstGeom prst="rect">
            <a:avLst/>
          </a:prstGeom>
        </p:spPr>
      </p:pic>
      <p:pic>
        <p:nvPicPr>
          <p:cNvPr id="17" name="Picture 17" descr="Chart, line chart&#10;&#10;Description automatically generated">
            <a:extLst>
              <a:ext uri="{FF2B5EF4-FFF2-40B4-BE49-F238E27FC236}">
                <a16:creationId xmlns:a16="http://schemas.microsoft.com/office/drawing/2014/main" id="{505E02A9-33F5-C8F6-4C01-88D0FEA63431}"/>
              </a:ext>
            </a:extLst>
          </p:cNvPr>
          <p:cNvPicPr>
            <a:picLocks noChangeAspect="1"/>
          </p:cNvPicPr>
          <p:nvPr/>
        </p:nvPicPr>
        <p:blipFill>
          <a:blip r:embed="rId8"/>
          <a:stretch>
            <a:fillRect/>
          </a:stretch>
        </p:blipFill>
        <p:spPr>
          <a:xfrm>
            <a:off x="-1" y="3853069"/>
            <a:ext cx="4194313" cy="2816086"/>
          </a:xfrm>
          <a:prstGeom prst="rect">
            <a:avLst/>
          </a:prstGeom>
        </p:spPr>
      </p:pic>
      <p:pic>
        <p:nvPicPr>
          <p:cNvPr id="16" name="Picture 16" descr="Chart, bar chart&#10;&#10;Description automatically generated">
            <a:extLst>
              <a:ext uri="{FF2B5EF4-FFF2-40B4-BE49-F238E27FC236}">
                <a16:creationId xmlns:a16="http://schemas.microsoft.com/office/drawing/2014/main" id="{4179CD47-18DC-7325-4988-9F085BE19688}"/>
              </a:ext>
            </a:extLst>
          </p:cNvPr>
          <p:cNvPicPr>
            <a:picLocks noChangeAspect="1"/>
          </p:cNvPicPr>
          <p:nvPr/>
        </p:nvPicPr>
        <p:blipFill>
          <a:blip r:embed="rId9"/>
          <a:stretch>
            <a:fillRect/>
          </a:stretch>
        </p:blipFill>
        <p:spPr>
          <a:xfrm>
            <a:off x="99392" y="1043609"/>
            <a:ext cx="4094920" cy="2763076"/>
          </a:xfrm>
          <a:prstGeom prst="rect">
            <a:avLst/>
          </a:prstGeom>
        </p:spPr>
      </p:pic>
      <p:pic>
        <p:nvPicPr>
          <p:cNvPr id="20" name="Picture 20" descr="Chart, line chart&#10;&#10;Description automatically generated">
            <a:extLst>
              <a:ext uri="{FF2B5EF4-FFF2-40B4-BE49-F238E27FC236}">
                <a16:creationId xmlns:a16="http://schemas.microsoft.com/office/drawing/2014/main" id="{BC8F2D04-9309-4276-2D99-E20694A8A35C}"/>
              </a:ext>
            </a:extLst>
          </p:cNvPr>
          <p:cNvPicPr>
            <a:picLocks noChangeAspect="1"/>
          </p:cNvPicPr>
          <p:nvPr/>
        </p:nvPicPr>
        <p:blipFill>
          <a:blip r:embed="rId10"/>
          <a:stretch>
            <a:fillRect/>
          </a:stretch>
        </p:blipFill>
        <p:spPr>
          <a:xfrm>
            <a:off x="7977809" y="1162880"/>
            <a:ext cx="4108172" cy="2749824"/>
          </a:xfrm>
          <a:prstGeom prst="rect">
            <a:avLst/>
          </a:prstGeom>
        </p:spPr>
      </p:pic>
      <p:pic>
        <p:nvPicPr>
          <p:cNvPr id="21" name="Picture 21" descr="Chart, histogram&#10;&#10;Description automatically generated">
            <a:extLst>
              <a:ext uri="{FF2B5EF4-FFF2-40B4-BE49-F238E27FC236}">
                <a16:creationId xmlns:a16="http://schemas.microsoft.com/office/drawing/2014/main" id="{3BD85A95-6462-76C2-C556-874BAF1418DF}"/>
              </a:ext>
            </a:extLst>
          </p:cNvPr>
          <p:cNvPicPr>
            <a:picLocks noChangeAspect="1"/>
          </p:cNvPicPr>
          <p:nvPr/>
        </p:nvPicPr>
        <p:blipFill>
          <a:blip r:embed="rId11"/>
          <a:stretch>
            <a:fillRect/>
          </a:stretch>
        </p:blipFill>
        <p:spPr>
          <a:xfrm>
            <a:off x="7832034" y="3945834"/>
            <a:ext cx="4306956" cy="2869095"/>
          </a:xfrm>
          <a:prstGeom prst="rect">
            <a:avLst/>
          </a:prstGeom>
        </p:spPr>
      </p:pic>
    </p:spTree>
    <p:extLst>
      <p:ext uri="{BB962C8B-B14F-4D97-AF65-F5344CB8AC3E}">
        <p14:creationId xmlns:p14="http://schemas.microsoft.com/office/powerpoint/2010/main" val="1795799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0</Notes>
  <HiddenSlides>4</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2022 Seattle Airbnb Listings Vien Nguyen, Emily Overend, Connie Pan, Shahid Attar, &amp; Mamoundou Dramera</vt:lpstr>
      <vt:lpstr>2022 Seattle Airbnb Listings Vien Nguyen, Emily Overend, Connie Pan, Shahid Attar, &amp; Mamoundou Dramera</vt:lpstr>
      <vt:lpstr>Raw Graphs</vt:lpstr>
      <vt:lpstr>2022 Seattle Airbnb Listings</vt:lpstr>
      <vt:lpstr>2022 Seattle Airbnb Listings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Overend</dc:creator>
  <cp:revision>77</cp:revision>
  <dcterms:created xsi:type="dcterms:W3CDTF">2022-10-15T19:51:23Z</dcterms:created>
  <dcterms:modified xsi:type="dcterms:W3CDTF">2022-12-13T05:20:47Z</dcterms:modified>
</cp:coreProperties>
</file>